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376" r:id="rId3"/>
    <p:sldId id="353" r:id="rId4"/>
    <p:sldId id="367" r:id="rId5"/>
    <p:sldId id="370" r:id="rId6"/>
    <p:sldId id="371" r:id="rId7"/>
    <p:sldId id="372" r:id="rId8"/>
    <p:sldId id="377" r:id="rId9"/>
    <p:sldId id="373" r:id="rId10"/>
    <p:sldId id="352" r:id="rId11"/>
    <p:sldId id="380" r:id="rId12"/>
    <p:sldId id="381" r:id="rId13"/>
    <p:sldId id="382" r:id="rId14"/>
    <p:sldId id="383" r:id="rId15"/>
    <p:sldId id="384" r:id="rId16"/>
    <p:sldId id="385" r:id="rId17"/>
    <p:sldId id="391" r:id="rId18"/>
    <p:sldId id="392" r:id="rId19"/>
    <p:sldId id="393" r:id="rId20"/>
    <p:sldId id="389" r:id="rId21"/>
    <p:sldId id="290" r:id="rId22"/>
    <p:sldId id="387" r:id="rId23"/>
    <p:sldId id="394" r:id="rId24"/>
    <p:sldId id="395" r:id="rId25"/>
    <p:sldId id="396" r:id="rId26"/>
    <p:sldId id="324" r:id="rId27"/>
    <p:sldId id="405" r:id="rId28"/>
    <p:sldId id="354" r:id="rId29"/>
    <p:sldId id="355" r:id="rId30"/>
    <p:sldId id="357" r:id="rId31"/>
    <p:sldId id="404" r:id="rId32"/>
    <p:sldId id="358" r:id="rId33"/>
    <p:sldId id="359" r:id="rId34"/>
    <p:sldId id="280" r:id="rId35"/>
    <p:sldId id="402" r:id="rId36"/>
    <p:sldId id="403" r:id="rId37"/>
    <p:sldId id="365" r:id="rId38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E0E3"/>
    <a:srgbClr val="FFFFCC"/>
    <a:srgbClr val="F9FAEA"/>
    <a:srgbClr val="FF0066"/>
    <a:srgbClr val="FFFF99"/>
    <a:srgbClr val="F2F2AC"/>
    <a:srgbClr val="E6FEE6"/>
    <a:srgbClr val="FBE7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3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53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1CB8561E-4945-4DD2-921C-DFBCB2B51CE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97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5CFFB64-314C-4CDF-9CA7-0FA0323ACCAA}" type="slidenum">
              <a:rPr lang="fr-FR" smtClean="0"/>
              <a:pPr>
                <a:defRPr/>
              </a:pPr>
              <a:t>1</a:t>
            </a:fld>
            <a:endParaRPr lang="fr-FR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065385A-3415-4A51-AF40-B8EE694F3A6C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C986ADE-265C-4FFA-B6A2-D7DD40AC9159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5849B1F-D32B-4F32-A529-2F0843F34F59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E51A116-17C9-4390-A033-BFDA82080469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87F096F-16AF-4BD4-A51A-F1C5A0E14FA6}" type="slidenum">
              <a:rPr lang="fr-FR" smtClean="0"/>
              <a:pPr>
                <a:defRPr/>
              </a:pPr>
              <a:t>14</a:t>
            </a:fld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0CF3C9A-DD68-400A-B114-F3CF5866058C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8BDE24C-AFC4-4AFE-A0B4-8CD044D02681}" type="slidenum">
              <a:rPr lang="fr-FR" smtClean="0"/>
              <a:pPr>
                <a:defRPr/>
              </a:pPr>
              <a:t>16</a:t>
            </a:fld>
            <a:endParaRPr 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45BDC50-196A-48AB-A928-6D1765A173FD}" type="slidenum">
              <a:rPr lang="fr-FR" smtClean="0"/>
              <a:pPr>
                <a:defRPr/>
              </a:pPr>
              <a:t>20</a:t>
            </a:fld>
            <a:endParaRPr lang="fr-F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0BFA8E9-F306-49EA-97F9-405EF5C42E92}" type="slidenum">
              <a:rPr lang="fr-FR" smtClean="0"/>
              <a:pPr>
                <a:defRPr/>
              </a:pPr>
              <a:t>21</a:t>
            </a:fld>
            <a:endParaRPr lang="fr-FR" smtClean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19EE1E-177A-4EA8-B8A1-37A6702067DA}" type="slidenum">
              <a:rPr lang="fr-FR" smtClean="0"/>
              <a:pPr>
                <a:defRPr/>
              </a:pPr>
              <a:t>22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4F3BBCC-AEC4-4D55-B500-F0C87992C071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73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B77FC6-ADCE-4999-B43E-19B2389B8A4D}" type="slidenum">
              <a:rPr lang="fr-FR" smtClean="0"/>
              <a:pPr>
                <a:defRPr/>
              </a:pPr>
              <a:t>23</a:t>
            </a:fld>
            <a:endParaRPr lang="fr-F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F856BF-A218-4E6F-9CE6-1C27447ACEAC}" type="slidenum">
              <a:rPr lang="fr-FR" smtClean="0"/>
              <a:pPr>
                <a:defRPr/>
              </a:pPr>
              <a:t>24</a:t>
            </a:fld>
            <a:endParaRPr lang="fr-F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577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E584CBD-FCCA-42E9-BE46-9932DB61EEE2}" type="slidenum">
              <a:rPr lang="fr-FR" smtClean="0"/>
              <a:pPr>
                <a:defRPr/>
              </a:pPr>
              <a:t>25</a:t>
            </a:fld>
            <a:endParaRPr lang="fr-F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89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fr-FR" smtClean="0"/>
          </a:p>
        </p:txBody>
      </p:sp>
      <p:sp>
        <p:nvSpPr>
          <p:cNvPr id="70660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DB289BC-C6BE-4846-8ED3-E65C442C0CD4}" type="slidenum">
              <a:rPr lang="fr-FR" smtClean="0"/>
              <a:pPr>
                <a:defRPr/>
              </a:pPr>
              <a:t>26</a:t>
            </a:fld>
            <a:endParaRPr lang="fr-FR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r-FR" altLang="fr-FR" smtClean="0"/>
              <a:t>Représentation des données</a:t>
            </a:r>
            <a:endParaRPr lang="en-GB" altLang="fr-FR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r-FR" altLang="fr-FR" smtClean="0"/>
              <a:t>Opérateurs</a:t>
            </a:r>
            <a:endParaRPr lang="en-GB" altLang="fr-FR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r-FR" altLang="fr-FR" smtClean="0"/>
              <a:t>Pop n+1</a:t>
            </a:r>
            <a:endParaRPr lang="en-GB" altLang="fr-FR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D98350A-CFEE-46DE-A92C-DDB1C7BEADCA}" type="slidenum">
              <a:rPr lang="fr-FR" smtClean="0"/>
              <a:pPr>
                <a:defRPr/>
              </a:pPr>
              <a:t>32</a:t>
            </a:fld>
            <a:endParaRPr lang="fr-F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60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DBD8959-752B-4595-B289-2C8654C3F75A}" type="slidenum">
              <a:rPr lang="fr-FR" smtClean="0"/>
              <a:pPr>
                <a:defRPr/>
              </a:pPr>
              <a:t>33</a:t>
            </a:fld>
            <a:endParaRPr lang="fr-F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7E66DAD-07AB-43AC-B99A-9BF1ED828B30}" type="slidenum">
              <a:rPr lang="fr-FR" smtClean="0"/>
              <a:pPr>
                <a:defRPr/>
              </a:pPr>
              <a:t>34</a:t>
            </a:fld>
            <a:endParaRPr lang="fr-FR" smtClean="0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EAC8727-C723-4BAD-9BB6-932FF33D078C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113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B8F6F7A-4674-4AC4-A9BA-F47DBE3333E8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318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BF40EC7-7DB6-4EAF-8445-CAD8B2A070D6}" type="slidenum">
              <a:rPr lang="fr-FR" smtClean="0"/>
              <a:pPr>
                <a:defRPr/>
              </a:pPr>
              <a:t>37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89F469D-28A7-4727-83F2-5CFA7FC3FDD3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297F1E5-4076-4D9D-B245-901826D4192C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F81B07B-168C-467E-8361-6BFAF619908B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DA46A54-38D2-47DC-90F2-D395F0CB654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88235BE-4969-474F-BDD1-9B45C998861F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C644896-FD1E-44F6-A15C-5BEC19C0146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6E10C-EAED-4ADB-B40E-1E6CE2ABABBA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92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D07A72-1443-4A8E-8DE4-722FEC58790A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12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C7BA4-F4DC-4819-A1D6-6B6B68F1C62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265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25017C-E229-44F9-84EC-E9EFEA2F75A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280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5CCDB5-9BF7-4A65-9B80-8B883D1C129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873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65A413-F263-411D-8C31-91E506B9FC7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980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9F1465-75CA-40C3-9FC7-C301CA06C86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11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2C2ADF-00FA-49FD-BE3D-CE14EA225AF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213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D578F9-FC1E-4DAA-8269-AD145A00865F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440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946685-E1AC-4765-8B47-1B9440772D3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055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AC847C-440A-4F00-B8D2-53E6B98BA130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850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E9B997CC-B9F5-4D7E-9D25-BE30AFB5C9D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png"/><Relationship Id="rId5" Type="http://schemas.openxmlformats.org/officeDocument/2006/relationships/image" Target="../media/image12.wmf"/><Relationship Id="rId4" Type="http://schemas.openxmlformats.org/officeDocument/2006/relationships/oleObject" Target="../embeddings/oleObject3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4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3.wmf"/><Relationship Id="rId4" Type="http://schemas.openxmlformats.org/officeDocument/2006/relationships/oleObject" Target="../embeddings/oleObject7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.png"/><Relationship Id="rId5" Type="http://schemas.openxmlformats.org/officeDocument/2006/relationships/image" Target="../media/image27.wmf"/><Relationship Id="rId4" Type="http://schemas.openxmlformats.org/officeDocument/2006/relationships/oleObject" Target="../embeddings/oleObject8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2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28.wmf"/><Relationship Id="rId4" Type="http://schemas.openxmlformats.org/officeDocument/2006/relationships/oleObject" Target="../embeddings/oleObject9.bin"/><Relationship Id="rId9" Type="http://schemas.openxmlformats.org/officeDocument/2006/relationships/image" Target="../media/image30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emf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wmf"/><Relationship Id="rId4" Type="http://schemas.openxmlformats.org/officeDocument/2006/relationships/image" Target="../media/image40.gi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wmf"/><Relationship Id="rId4" Type="http://schemas.openxmlformats.org/officeDocument/2006/relationships/image" Target="../media/image43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457200"/>
            <a:ext cx="8636000" cy="2133600"/>
          </a:xfrm>
        </p:spPr>
        <p:txBody>
          <a:bodyPr/>
          <a:lstStyle/>
          <a:p>
            <a:pPr eaLnBrk="1" hangingPunct="1"/>
            <a:r>
              <a:rPr lang="en-US" altLang="fr-FR" sz="4000" smtClean="0">
                <a:solidFill>
                  <a:srgbClr val="C00000"/>
                </a:solidFill>
              </a:rPr>
              <a:t>Conformational Sampling</a:t>
            </a:r>
            <a:endParaRPr lang="en-US" altLang="fr-FR" sz="4000" b="1" i="1" smtClean="0">
              <a:solidFill>
                <a:srgbClr val="C0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8775" y="2987675"/>
            <a:ext cx="8424863" cy="631825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Dragos Horvath</a:t>
            </a:r>
          </a:p>
          <a:p>
            <a:pPr eaLnBrk="1" hangingPunct="1">
              <a:defRPr/>
            </a:pPr>
            <a:r>
              <a:rPr lang="en-US" sz="2800" i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Laboratoire</a:t>
            </a:r>
            <a:r>
              <a:rPr lang="en-US" sz="2800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de Chemoinformatique – UMR 7140</a:t>
            </a:r>
          </a:p>
          <a:p>
            <a:pPr eaLnBrk="1" hangingPunct="1">
              <a:defRPr/>
            </a:pPr>
            <a:r>
              <a:rPr lang="en-US" sz="2800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dhorvath@unistra.fr</a:t>
            </a:r>
          </a:p>
        </p:txBody>
      </p:sp>
      <p:sp>
        <p:nvSpPr>
          <p:cNvPr id="2052" name="Rectangle 12"/>
          <p:cNvSpPr>
            <a:spLocks noChangeArrowheads="1"/>
          </p:cNvSpPr>
          <p:nvPr/>
        </p:nvSpPr>
        <p:spPr bwMode="auto">
          <a:xfrm>
            <a:off x="463550" y="1766888"/>
            <a:ext cx="31750" cy="10525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053" name="Rectangle 13"/>
          <p:cNvSpPr>
            <a:spLocks noChangeArrowheads="1"/>
          </p:cNvSpPr>
          <p:nvPr/>
        </p:nvSpPr>
        <p:spPr bwMode="auto">
          <a:xfrm flipV="1">
            <a:off x="144463" y="2589213"/>
            <a:ext cx="8693150" cy="55562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411163"/>
            <a:ext cx="8229600" cy="6180137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en-US" alt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Potential energy calculation is based on the Empirical Force Field (FF) approach</a:t>
            </a:r>
          </a:p>
          <a:p>
            <a:pPr lvl="1" algn="just">
              <a:defRPr/>
            </a:pPr>
            <a:r>
              <a:rPr lang="en-US" altLang="fr-FR" sz="2000" dirty="0" smtClean="0">
                <a:solidFill>
                  <a:srgbClr val="FF0000"/>
                </a:solidFill>
              </a:rPr>
              <a:t>Quantum chemical calculations are too time-consuming: atoms and their interactions are approximated as “classical” objects</a:t>
            </a:r>
            <a:r>
              <a:rPr lang="en-US" altLang="fr-FR" sz="2000" dirty="0" smtClean="0"/>
              <a:t> </a:t>
            </a:r>
          </a:p>
          <a:p>
            <a:pPr lvl="1" algn="just">
              <a:defRPr/>
            </a:pPr>
            <a:r>
              <a:rPr lang="en-US" altLang="fr-FR" sz="2000" dirty="0" smtClean="0"/>
              <a:t>Atoms need to be “parameterized” in function of their chemical environment</a:t>
            </a:r>
          </a:p>
          <a:p>
            <a:pPr lvl="1" algn="just">
              <a:defRPr/>
            </a:pPr>
            <a:r>
              <a:rPr lang="en-US" altLang="fr-FR" sz="2000" dirty="0" smtClean="0">
                <a:solidFill>
                  <a:srgbClr val="FF0000"/>
                </a:solidFill>
              </a:rPr>
              <a:t>Covalent terms:</a:t>
            </a:r>
          </a:p>
          <a:p>
            <a:pPr lvl="2" algn="just">
              <a:defRPr/>
            </a:pPr>
            <a:r>
              <a:rPr lang="en-US" altLang="fr-FR" sz="1600" dirty="0" smtClean="0"/>
              <a:t>bonds are modeled as harmonic springs. The energy required to stretch or compress a bond by </a:t>
            </a:r>
            <a:r>
              <a:rPr lang="en-US" altLang="fr-FR" sz="1600" i="1" dirty="0" err="1" smtClean="0">
                <a:latin typeface="Symbol" pitchFamily="18" charset="2"/>
              </a:rPr>
              <a:t>D</a:t>
            </a:r>
            <a:r>
              <a:rPr lang="en-US" altLang="fr-FR" sz="1600" i="1" dirty="0" err="1" smtClean="0"/>
              <a:t>b</a:t>
            </a:r>
            <a:r>
              <a:rPr lang="en-US" altLang="fr-FR" sz="1600" dirty="0" smtClean="0"/>
              <a:t> with respect to its natural length </a:t>
            </a:r>
            <a:r>
              <a:rPr lang="en-US" altLang="fr-FR" sz="1600" i="1" dirty="0" smtClean="0"/>
              <a:t>b </a:t>
            </a:r>
            <a:r>
              <a:rPr lang="en-US" altLang="fr-FR" sz="1600" dirty="0" smtClean="0"/>
              <a:t>is expressed as </a:t>
            </a:r>
            <a:r>
              <a:rPr lang="en-US" altLang="fr-FR" sz="1600" i="1" dirty="0" smtClean="0"/>
              <a:t>K</a:t>
            </a:r>
            <a:r>
              <a:rPr lang="en-US" altLang="fr-FR" sz="1600" i="1" baseline="-25000" dirty="0" smtClean="0"/>
              <a:t>b</a:t>
            </a:r>
            <a:r>
              <a:rPr lang="en-US" altLang="fr-FR" sz="1600" i="1" dirty="0" smtClean="0">
                <a:latin typeface="Symbol" pitchFamily="18" charset="2"/>
              </a:rPr>
              <a:t>D</a:t>
            </a:r>
            <a:r>
              <a:rPr lang="en-US" altLang="fr-FR" sz="1600" i="1" dirty="0" smtClean="0"/>
              <a:t>b</a:t>
            </a:r>
            <a:r>
              <a:rPr lang="en-US" altLang="fr-FR" sz="1600" i="1" baseline="30000" dirty="0" smtClean="0"/>
              <a:t>2</a:t>
            </a:r>
            <a:endParaRPr lang="en-US" altLang="fr-FR" sz="1600" dirty="0"/>
          </a:p>
          <a:p>
            <a:pPr lvl="2" algn="just">
              <a:defRPr/>
            </a:pPr>
            <a:r>
              <a:rPr lang="en-US" altLang="fr-FR" sz="1600" dirty="0" smtClean="0">
                <a:solidFill>
                  <a:srgbClr val="FF0000"/>
                </a:solidFill>
              </a:rPr>
              <a:t>Valence angle bending modeled by harmonic potential </a:t>
            </a:r>
            <a:r>
              <a:rPr lang="en-US" altLang="fr-FR" sz="1600" i="1" dirty="0" smtClean="0">
                <a:solidFill>
                  <a:srgbClr val="FF0000"/>
                </a:solidFill>
              </a:rPr>
              <a:t>K</a:t>
            </a:r>
            <a:r>
              <a:rPr lang="en-US" altLang="fr-FR" sz="1600" i="1" baseline="-25000" dirty="0" smtClean="0">
                <a:solidFill>
                  <a:srgbClr val="FF0000"/>
                </a:solidFill>
                <a:latin typeface="Symbol" pitchFamily="18" charset="2"/>
              </a:rPr>
              <a:t>f</a:t>
            </a:r>
            <a:r>
              <a:rPr lang="en-US" altLang="fr-FR" sz="1600" i="1" dirty="0" smtClean="0">
                <a:solidFill>
                  <a:srgbClr val="FF0000"/>
                </a:solidFill>
                <a:latin typeface="Symbol" pitchFamily="18" charset="2"/>
              </a:rPr>
              <a:t>Df</a:t>
            </a:r>
            <a:r>
              <a:rPr lang="en-US" altLang="fr-FR" sz="1600" i="1" baseline="30000" dirty="0" smtClean="0">
                <a:solidFill>
                  <a:srgbClr val="FF0000"/>
                </a:solidFill>
                <a:latin typeface="Symbol" pitchFamily="18" charset="2"/>
              </a:rPr>
              <a:t>2</a:t>
            </a:r>
            <a:r>
              <a:rPr lang="en-US" altLang="fr-FR" sz="1600" i="1" dirty="0" smtClean="0">
                <a:solidFill>
                  <a:srgbClr val="FF0000"/>
                </a:solidFill>
                <a:latin typeface="Symbol" pitchFamily="18" charset="2"/>
              </a:rPr>
              <a:t> </a:t>
            </a:r>
          </a:p>
          <a:p>
            <a:pPr lvl="1" algn="just">
              <a:defRPr/>
            </a:pPr>
            <a:r>
              <a:rPr lang="en-US" altLang="fr-FR" sz="2000" dirty="0" smtClean="0"/>
              <a:t>Atoms that are not directly bonded or do not form an angle interact “through space” by means of non-bonded interactions.</a:t>
            </a:r>
          </a:p>
          <a:p>
            <a:pPr lvl="2" algn="just">
              <a:defRPr/>
            </a:pPr>
            <a:r>
              <a:rPr lang="en-US" altLang="fr-FR" sz="1600" dirty="0" smtClean="0">
                <a:solidFill>
                  <a:srgbClr val="FF0000"/>
                </a:solidFill>
              </a:rPr>
              <a:t>Electrostatics interactions – based on partial charges</a:t>
            </a:r>
          </a:p>
          <a:p>
            <a:pPr lvl="2" algn="just">
              <a:defRPr/>
            </a:pPr>
            <a:r>
              <a:rPr lang="en-US" altLang="fr-FR" sz="1600" dirty="0" smtClean="0"/>
              <a:t>Continuum Solvent models</a:t>
            </a:r>
          </a:p>
          <a:p>
            <a:pPr lvl="2" algn="just">
              <a:defRPr/>
            </a:pPr>
            <a:r>
              <a:rPr lang="en-US" altLang="fr-FR" sz="1600" dirty="0" smtClean="0">
                <a:solidFill>
                  <a:srgbClr val="FF0000"/>
                </a:solidFill>
              </a:rPr>
              <a:t>Van der Waals interactions</a:t>
            </a:r>
          </a:p>
          <a:p>
            <a:pPr lvl="1" algn="just">
              <a:defRPr/>
            </a:pPr>
            <a:r>
              <a:rPr lang="en-US" altLang="fr-FR" sz="2000" dirty="0" smtClean="0"/>
              <a:t>Terms that should not be, but they’re needed to make it work!</a:t>
            </a:r>
          </a:p>
          <a:p>
            <a:pPr lvl="2" algn="just">
              <a:defRPr/>
            </a:pPr>
            <a:r>
              <a:rPr lang="en-US" altLang="fr-FR" sz="1600" dirty="0" smtClean="0">
                <a:solidFill>
                  <a:srgbClr val="FF0000"/>
                </a:solidFill>
              </a:rPr>
              <a:t>Torsional potentials, cross-terms, </a:t>
            </a:r>
            <a:r>
              <a:rPr lang="en-US" altLang="fr-FR" sz="1600" i="1" dirty="0" smtClean="0">
                <a:solidFill>
                  <a:srgbClr val="FF0000"/>
                </a:solidFill>
              </a:rPr>
              <a:t>etc.</a:t>
            </a:r>
            <a:endParaRPr lang="en-US" altLang="fr-FR" sz="1600" dirty="0" smtClean="0">
              <a:solidFill>
                <a:srgbClr val="FF0000"/>
              </a:solidFill>
            </a:endParaRPr>
          </a:p>
        </p:txBody>
      </p:sp>
      <p:pic>
        <p:nvPicPr>
          <p:cNvPr id="1229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30538"/>
            <a:ext cx="962025" cy="93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411163"/>
            <a:ext cx="8229600" cy="3017837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en-US" alt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Non-bonded interactions: (1) - Coulomb</a:t>
            </a:r>
          </a:p>
          <a:p>
            <a:pPr lvl="1" algn="just">
              <a:defRPr/>
            </a:pPr>
            <a:r>
              <a:rPr lang="en-US" altLang="fr-FR" sz="2000" dirty="0" smtClean="0">
                <a:solidFill>
                  <a:srgbClr val="FF0000"/>
                </a:solidFill>
              </a:rPr>
              <a:t>They are functions of interatomic distances, therefore their number scales as </a:t>
            </a:r>
            <a:r>
              <a:rPr lang="en-US" altLang="fr-FR" sz="2000" i="1" dirty="0" smtClean="0">
                <a:solidFill>
                  <a:srgbClr val="FF0000"/>
                </a:solidFill>
              </a:rPr>
              <a:t>O(N</a:t>
            </a:r>
            <a:r>
              <a:rPr lang="en-US" altLang="fr-FR" sz="2000" i="1" baseline="30000" dirty="0" smtClean="0">
                <a:solidFill>
                  <a:srgbClr val="FF0000"/>
                </a:solidFill>
              </a:rPr>
              <a:t>2</a:t>
            </a:r>
            <a:r>
              <a:rPr lang="en-US" altLang="fr-FR" sz="2000" i="1" dirty="0" smtClean="0">
                <a:solidFill>
                  <a:srgbClr val="FF0000"/>
                </a:solidFill>
              </a:rPr>
              <a:t>), </a:t>
            </a:r>
            <a:r>
              <a:rPr lang="en-US" altLang="fr-FR" sz="2000" dirty="0" smtClean="0">
                <a:solidFill>
                  <a:srgbClr val="FF0000"/>
                </a:solidFill>
              </a:rPr>
              <a:t>while covalent terms </a:t>
            </a:r>
            <a:r>
              <a:rPr lang="en-US" altLang="fr-FR" sz="2000" i="1" dirty="0" smtClean="0">
                <a:solidFill>
                  <a:srgbClr val="FF0000"/>
                </a:solidFill>
              </a:rPr>
              <a:t>linearly</a:t>
            </a:r>
            <a:r>
              <a:rPr lang="en-US" altLang="fr-FR" sz="2000" dirty="0" smtClean="0">
                <a:solidFill>
                  <a:srgbClr val="FF0000"/>
                </a:solidFill>
              </a:rPr>
              <a:t> increase with respect to the number of atoms </a:t>
            </a:r>
            <a:r>
              <a:rPr lang="en-US" altLang="fr-FR" sz="2000" i="1" dirty="0" smtClean="0">
                <a:solidFill>
                  <a:srgbClr val="FF0000"/>
                </a:solidFill>
              </a:rPr>
              <a:t>N</a:t>
            </a:r>
            <a:r>
              <a:rPr lang="en-US" altLang="fr-FR" sz="2000" dirty="0" smtClean="0">
                <a:solidFill>
                  <a:srgbClr val="FF0000"/>
                </a:solidFill>
              </a:rPr>
              <a:t> of the modeled system</a:t>
            </a:r>
          </a:p>
          <a:p>
            <a:pPr lvl="1" algn="just">
              <a:defRPr/>
            </a:pPr>
            <a:r>
              <a:rPr lang="en-US" altLang="fr-FR" sz="2000" dirty="0" smtClean="0"/>
              <a:t>However, remote atoms interact weakly and may be ignored: a </a:t>
            </a:r>
            <a:r>
              <a:rPr lang="en-US" altLang="fr-FR" sz="2000" i="1" dirty="0" smtClean="0"/>
              <a:t>cut-off radius </a:t>
            </a:r>
            <a:r>
              <a:rPr lang="en-US" altLang="fr-FR" sz="2000" dirty="0" smtClean="0"/>
              <a:t>may be employed.</a:t>
            </a:r>
          </a:p>
          <a:p>
            <a:pPr lvl="1" algn="just">
              <a:defRPr/>
            </a:pPr>
            <a:r>
              <a:rPr lang="en-US" altLang="fr-FR" sz="2000" b="1" dirty="0" smtClean="0">
                <a:solidFill>
                  <a:srgbClr val="FF0000"/>
                </a:solidFill>
              </a:rPr>
              <a:t>Electrostatic</a:t>
            </a:r>
            <a:r>
              <a:rPr lang="en-US" altLang="fr-FR" sz="2000" dirty="0" smtClean="0">
                <a:solidFill>
                  <a:srgbClr val="FF0000"/>
                </a:solidFill>
              </a:rPr>
              <a:t> interactions between unbalanced charges have the longest range, therefore define the cut-off (~12 Å)… but, beware!</a:t>
            </a:r>
          </a:p>
        </p:txBody>
      </p:sp>
      <p:graphicFrame>
        <p:nvGraphicFramePr>
          <p:cNvPr id="13315" name="Objet 1"/>
          <p:cNvGraphicFramePr>
            <a:graphicFrameLocks noChangeAspect="1"/>
          </p:cNvGraphicFramePr>
          <p:nvPr/>
        </p:nvGraphicFramePr>
        <p:xfrm>
          <a:off x="1069975" y="3630613"/>
          <a:ext cx="2501900" cy="1049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0" name="Équation" r:id="rId4" imgW="1066337" imgH="444307" progId="Equation.3">
                  <p:embed/>
                </p:oleObj>
              </mc:Choice>
              <mc:Fallback>
                <p:oleObj name="Équation" r:id="rId4" imgW="1066337" imgH="444307" progId="Equation.3">
                  <p:embed/>
                  <p:pic>
                    <p:nvPicPr>
                      <p:cNvPr id="0" name="Obje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9975" y="3630613"/>
                        <a:ext cx="2501900" cy="1049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7863" y="3279775"/>
            <a:ext cx="3378200" cy="3640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Bulle ronde 5"/>
          <p:cNvSpPr/>
          <p:nvPr/>
        </p:nvSpPr>
        <p:spPr>
          <a:xfrm>
            <a:off x="758825" y="4511675"/>
            <a:ext cx="8091488" cy="2260600"/>
          </a:xfrm>
          <a:prstGeom prst="wedgeEllipseCallout">
            <a:avLst>
              <a:gd name="adj1" fmla="val 22380"/>
              <a:gd name="adj2" fmla="val -75604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fr-FR" dirty="0"/>
              <a:t>1. Use Charge Groups – do not </a:t>
            </a:r>
            <a:r>
              <a:rPr lang="fr-FR" dirty="0" err="1"/>
              <a:t>cut</a:t>
            </a:r>
            <a:r>
              <a:rPr lang="fr-FR" dirty="0"/>
              <a:t> </a:t>
            </a:r>
            <a:r>
              <a:rPr lang="fr-FR" dirty="0" err="1"/>
              <a:t>through</a:t>
            </a:r>
            <a:r>
              <a:rPr lang="fr-FR" dirty="0"/>
              <a:t> </a:t>
            </a:r>
            <a:r>
              <a:rPr lang="fr-FR" dirty="0" err="1"/>
              <a:t>dipoles</a:t>
            </a:r>
            <a:endParaRPr lang="fr-FR" dirty="0"/>
          </a:p>
          <a:p>
            <a:pPr>
              <a:defRPr/>
            </a:pPr>
            <a:endParaRPr lang="fr-FR" dirty="0"/>
          </a:p>
          <a:p>
            <a:pPr>
              <a:defRPr/>
            </a:pPr>
            <a:r>
              <a:rPr lang="fr-FR" dirty="0"/>
              <a:t>2. Forget </a:t>
            </a:r>
            <a:r>
              <a:rPr lang="fr-FR" dirty="0" err="1"/>
              <a:t>cutoffs</a:t>
            </a:r>
            <a:r>
              <a:rPr lang="fr-FR" dirty="0"/>
              <a:t>, assume </a:t>
            </a:r>
            <a:r>
              <a:rPr lang="fr-FR" dirty="0" err="1"/>
              <a:t>periodicity</a:t>
            </a:r>
            <a:r>
              <a:rPr lang="fr-FR" dirty="0"/>
              <a:t> and use Ewald </a:t>
            </a:r>
            <a:r>
              <a:rPr lang="fr-FR" dirty="0" err="1"/>
              <a:t>summations</a:t>
            </a:r>
            <a:endParaRPr lang="fr-FR" dirty="0"/>
          </a:p>
          <a:p>
            <a:pPr>
              <a:defRPr/>
            </a:pPr>
            <a:endParaRPr lang="fr-FR" dirty="0"/>
          </a:p>
          <a:p>
            <a:pPr>
              <a:defRPr/>
            </a:pPr>
            <a:r>
              <a:rPr lang="fr-FR" dirty="0"/>
              <a:t>3. </a:t>
            </a:r>
            <a:r>
              <a:rPr lang="fr-FR" dirty="0" err="1"/>
              <a:t>Apply</a:t>
            </a:r>
            <a:r>
              <a:rPr lang="fr-FR" dirty="0"/>
              <a:t> a </a:t>
            </a:r>
            <a:r>
              <a:rPr lang="fr-FR" dirty="0" err="1"/>
              <a:t>termination</a:t>
            </a:r>
            <a:r>
              <a:rPr lang="fr-FR" dirty="0"/>
              <a:t> </a:t>
            </a:r>
            <a:r>
              <a:rPr lang="fr-FR" dirty="0" err="1"/>
              <a:t>function</a:t>
            </a:r>
            <a:endParaRPr lang="fr-FR" dirty="0"/>
          </a:p>
        </p:txBody>
      </p:sp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" y="976313"/>
            <a:ext cx="8986838" cy="587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44488" y="411163"/>
            <a:ext cx="8394700" cy="3017837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en-US" alt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Non-bonded interactions: (2) – van der Waals terms</a:t>
            </a:r>
          </a:p>
          <a:p>
            <a:pPr lvl="1" algn="just">
              <a:defRPr/>
            </a:pPr>
            <a:r>
              <a:rPr lang="en-US" altLang="fr-FR" sz="2000" dirty="0" smtClean="0">
                <a:solidFill>
                  <a:srgbClr val="FF0000"/>
                </a:solidFill>
              </a:rPr>
              <a:t>These are “</a:t>
            </a:r>
            <a:r>
              <a:rPr lang="en-US" altLang="fr-FR" sz="2000" dirty="0" err="1" smtClean="0">
                <a:solidFill>
                  <a:srgbClr val="FF0000"/>
                </a:solidFill>
              </a:rPr>
              <a:t>cryptoelectrostatic</a:t>
            </a:r>
            <a:r>
              <a:rPr lang="en-US" altLang="fr-FR" sz="2000" dirty="0" smtClean="0">
                <a:solidFill>
                  <a:srgbClr val="FF0000"/>
                </a:solidFill>
              </a:rPr>
              <a:t>” interactions: </a:t>
            </a:r>
          </a:p>
          <a:p>
            <a:pPr lvl="2" algn="just">
              <a:defRPr/>
            </a:pPr>
            <a:r>
              <a:rPr lang="en-US" altLang="fr-FR" sz="1600" dirty="0" smtClean="0"/>
              <a:t>a repulsive term acting at low distances, when electron spheres of non-bonded atoms overlap (</a:t>
            </a:r>
            <a:r>
              <a:rPr lang="en-US" altLang="fr-FR" sz="1600" i="1" dirty="0" smtClean="0"/>
              <a:t>d</a:t>
            </a:r>
            <a:r>
              <a:rPr lang="en-US" altLang="fr-FR" sz="1600" i="1" baseline="30000" dirty="0" smtClean="0"/>
              <a:t>-12</a:t>
            </a:r>
            <a:r>
              <a:rPr lang="en-US" altLang="fr-FR" sz="1600" dirty="0" smtClean="0"/>
              <a:t>)</a:t>
            </a:r>
          </a:p>
          <a:p>
            <a:pPr lvl="2" algn="just">
              <a:defRPr/>
            </a:pPr>
            <a:r>
              <a:rPr lang="en-US" altLang="fr-FR" sz="1600" dirty="0" smtClean="0">
                <a:solidFill>
                  <a:srgbClr val="FF0000"/>
                </a:solidFill>
              </a:rPr>
              <a:t>An attractive term in </a:t>
            </a:r>
            <a:r>
              <a:rPr lang="en-US" altLang="fr-FR" sz="1600" i="1" dirty="0" smtClean="0">
                <a:solidFill>
                  <a:srgbClr val="FF0000"/>
                </a:solidFill>
              </a:rPr>
              <a:t>d</a:t>
            </a:r>
            <a:r>
              <a:rPr lang="en-US" altLang="fr-FR" sz="1600" i="1" baseline="30000" dirty="0" smtClean="0">
                <a:solidFill>
                  <a:srgbClr val="FF0000"/>
                </a:solidFill>
              </a:rPr>
              <a:t>-6</a:t>
            </a:r>
            <a:r>
              <a:rPr lang="en-US" altLang="fr-FR" sz="1600" dirty="0" smtClean="0">
                <a:solidFill>
                  <a:srgbClr val="FF0000"/>
                </a:solidFill>
              </a:rPr>
              <a:t> representing London dispersion terms (fluctuation-induced dipole-dipole interactions)</a:t>
            </a:r>
          </a:p>
          <a:p>
            <a:pPr lvl="2" algn="just">
              <a:defRPr/>
            </a:pPr>
            <a:endParaRPr lang="en-US" altLang="fr-FR" sz="1600" dirty="0" smtClean="0">
              <a:solidFill>
                <a:srgbClr val="FF0000"/>
              </a:solidFill>
            </a:endParaRPr>
          </a:p>
        </p:txBody>
      </p:sp>
      <p:pic>
        <p:nvPicPr>
          <p:cNvPr id="14339" name="Imag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38" y="2708275"/>
            <a:ext cx="4800600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Imag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9363" y="2725738"/>
            <a:ext cx="3971925" cy="230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Bulle ronde 7"/>
          <p:cNvSpPr/>
          <p:nvPr/>
        </p:nvSpPr>
        <p:spPr>
          <a:xfrm>
            <a:off x="5813425" y="2562225"/>
            <a:ext cx="2270125" cy="1317625"/>
          </a:xfrm>
          <a:prstGeom prst="wedgeEllipseCallout">
            <a:avLst>
              <a:gd name="adj1" fmla="val -73305"/>
              <a:gd name="adj2" fmla="val 58572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 err="1">
                <a:solidFill>
                  <a:schemeClr val="tx1"/>
                </a:solidFill>
              </a:rPr>
              <a:t>Sum</a:t>
            </a:r>
            <a:r>
              <a:rPr lang="fr-FR" dirty="0">
                <a:solidFill>
                  <a:schemeClr val="tx1"/>
                </a:solidFill>
              </a:rPr>
              <a:t> of </a:t>
            </a:r>
            <a:r>
              <a:rPr lang="fr-FR" dirty="0" err="1">
                <a:solidFill>
                  <a:schemeClr val="tx1"/>
                </a:solidFill>
              </a:rPr>
              <a:t>left</a:t>
            </a:r>
            <a:r>
              <a:rPr lang="fr-FR" dirty="0">
                <a:solidFill>
                  <a:schemeClr val="tx1"/>
                </a:solidFill>
              </a:rPr>
              <a:t>-hand Coulomb </a:t>
            </a:r>
            <a:r>
              <a:rPr lang="fr-FR" dirty="0" err="1">
                <a:solidFill>
                  <a:schemeClr val="tx1"/>
                </a:solidFill>
              </a:rPr>
              <a:t>terms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Bulle ronde 8"/>
          <p:cNvSpPr/>
          <p:nvPr/>
        </p:nvSpPr>
        <p:spPr>
          <a:xfrm>
            <a:off x="6173788" y="3984625"/>
            <a:ext cx="2513012" cy="785813"/>
          </a:xfrm>
          <a:prstGeom prst="wedgeEllipseCallout">
            <a:avLst>
              <a:gd name="adj1" fmla="val -74678"/>
              <a:gd name="adj2" fmla="val 38774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 err="1">
                <a:solidFill>
                  <a:schemeClr val="tx1"/>
                </a:solidFill>
              </a:rPr>
              <a:t>Fitting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function</a:t>
            </a:r>
            <a:r>
              <a:rPr lang="fr-FR" dirty="0">
                <a:solidFill>
                  <a:schemeClr val="tx1"/>
                </a:solidFill>
              </a:rPr>
              <a:t> of </a:t>
            </a:r>
            <a:r>
              <a:rPr lang="fr-FR" i="1" dirty="0">
                <a:solidFill>
                  <a:schemeClr val="tx1"/>
                </a:solidFill>
              </a:rPr>
              <a:t>d</a:t>
            </a:r>
            <a:r>
              <a:rPr lang="fr-FR" i="1" baseline="30000" dirty="0">
                <a:solidFill>
                  <a:schemeClr val="tx1"/>
                </a:solidFill>
              </a:rPr>
              <a:t>-12</a:t>
            </a:r>
            <a:endParaRPr lang="fr-FR" dirty="0">
              <a:solidFill>
                <a:schemeClr val="tx1"/>
              </a:solidFill>
            </a:endParaRPr>
          </a:p>
        </p:txBody>
      </p:sp>
      <p:graphicFrame>
        <p:nvGraphicFramePr>
          <p:cNvPr id="14343" name="Objet 9"/>
          <p:cNvGraphicFramePr>
            <a:graphicFrameLocks noChangeAspect="1"/>
          </p:cNvGraphicFramePr>
          <p:nvPr/>
        </p:nvGraphicFramePr>
        <p:xfrm>
          <a:off x="2290763" y="5373688"/>
          <a:ext cx="3698875" cy="1231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5" name="Équation" r:id="rId6" imgW="1574800" imgH="520700" progId="Equation.3">
                  <p:embed/>
                </p:oleObj>
              </mc:Choice>
              <mc:Fallback>
                <p:oleObj name="Équation" r:id="rId6" imgW="1574800" imgH="520700" progId="Equation.3">
                  <p:embed/>
                  <p:pic>
                    <p:nvPicPr>
                      <p:cNvPr id="0" name="Obje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90763" y="5373688"/>
                        <a:ext cx="3698875" cy="1231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44488" y="84138"/>
            <a:ext cx="8394700" cy="3017837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en-US" alt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Solvent effects…</a:t>
            </a:r>
          </a:p>
          <a:p>
            <a:pPr lvl="1" algn="just">
              <a:defRPr/>
            </a:pPr>
            <a:r>
              <a:rPr lang="en-US" altLang="fr-FR" sz="2000" dirty="0" smtClean="0">
                <a:solidFill>
                  <a:srgbClr val="FF0000"/>
                </a:solidFill>
              </a:rPr>
              <a:t>Explicit solvent molecules not only increase system size, but must be simulated in all their possible orientations with respect to the solute…</a:t>
            </a:r>
          </a:p>
          <a:p>
            <a:pPr lvl="1" algn="just">
              <a:defRPr/>
            </a:pPr>
            <a:r>
              <a:rPr lang="en-US" altLang="fr-FR" sz="2000" dirty="0" smtClean="0"/>
              <a:t>Continuum solvent models assume dielectric effects to accurately capture this averaging over all possible solvent states…</a:t>
            </a:r>
            <a:endParaRPr lang="en-US" altLang="fr-FR" sz="1600" dirty="0" smtClean="0"/>
          </a:p>
          <a:p>
            <a:pPr lvl="2" algn="just">
              <a:defRPr/>
            </a:pPr>
            <a:endParaRPr lang="en-US" altLang="fr-FR" sz="1600" dirty="0" smtClean="0">
              <a:solidFill>
                <a:srgbClr val="FF0000"/>
              </a:solidFill>
            </a:endParaRPr>
          </a:p>
        </p:txBody>
      </p:sp>
      <p:pic>
        <p:nvPicPr>
          <p:cNvPr id="15363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300" y="2411413"/>
            <a:ext cx="7383463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44488" y="84138"/>
            <a:ext cx="8394700" cy="3017837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en-US" alt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Continuum solvent models may be as complex as you please…</a:t>
            </a:r>
          </a:p>
          <a:p>
            <a:pPr lvl="2" algn="just">
              <a:defRPr/>
            </a:pPr>
            <a:endParaRPr lang="en-US" altLang="fr-FR" sz="1600" dirty="0" smtClean="0">
              <a:solidFill>
                <a:srgbClr val="FF0000"/>
              </a:solidFill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7288" y="3255963"/>
            <a:ext cx="641985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6388" name="Objet 4"/>
          <p:cNvGraphicFramePr>
            <a:graphicFrameLocks noChangeAspect="1"/>
          </p:cNvGraphicFramePr>
          <p:nvPr/>
        </p:nvGraphicFramePr>
        <p:xfrm>
          <a:off x="2190750" y="1009650"/>
          <a:ext cx="6892925" cy="1068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90" name="Équation" r:id="rId5" imgW="3213100" imgH="495300" progId="Equation.3">
                  <p:embed/>
                </p:oleObj>
              </mc:Choice>
              <mc:Fallback>
                <p:oleObj name="Équation" r:id="rId5" imgW="3213100" imgH="495300" progId="Equation.3">
                  <p:embed/>
                  <p:pic>
                    <p:nvPicPr>
                      <p:cNvPr id="0" name="Obje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0750" y="1009650"/>
                        <a:ext cx="6892925" cy="1068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ZoneTexte 5"/>
          <p:cNvSpPr txBox="1">
            <a:spLocks noChangeArrowheads="1"/>
          </p:cNvSpPr>
          <p:nvPr/>
        </p:nvSpPr>
        <p:spPr bwMode="auto">
          <a:xfrm>
            <a:off x="4433888" y="2593975"/>
            <a:ext cx="2406650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700">
                <a:solidFill>
                  <a:srgbClr val="FF0000"/>
                </a:solidFill>
              </a:rPr>
              <a:t>?</a:t>
            </a:r>
          </a:p>
        </p:txBody>
      </p:sp>
      <p:grpSp>
        <p:nvGrpSpPr>
          <p:cNvPr id="16390" name="Group 101"/>
          <p:cNvGrpSpPr>
            <a:grpSpLocks/>
          </p:cNvGrpSpPr>
          <p:nvPr/>
        </p:nvGrpSpPr>
        <p:grpSpPr bwMode="auto">
          <a:xfrm>
            <a:off x="2568575" y="2081213"/>
            <a:ext cx="6137275" cy="1000125"/>
            <a:chOff x="1593" y="3290"/>
            <a:chExt cx="3866" cy="630"/>
          </a:xfrm>
        </p:grpSpPr>
        <p:grpSp>
          <p:nvGrpSpPr>
            <p:cNvPr id="16395" name="Group 9"/>
            <p:cNvGrpSpPr>
              <a:grpSpLocks/>
            </p:cNvGrpSpPr>
            <p:nvPr/>
          </p:nvGrpSpPr>
          <p:grpSpPr bwMode="auto">
            <a:xfrm>
              <a:off x="1593" y="3477"/>
              <a:ext cx="302" cy="255"/>
              <a:chOff x="1593" y="3477"/>
              <a:chExt cx="302" cy="255"/>
            </a:xfrm>
          </p:grpSpPr>
          <p:sp>
            <p:nvSpPr>
              <p:cNvPr id="16487" name="Rectangle 7"/>
              <p:cNvSpPr>
                <a:spLocks noChangeArrowheads="1"/>
              </p:cNvSpPr>
              <p:nvPr/>
            </p:nvSpPr>
            <p:spPr bwMode="auto">
              <a:xfrm>
                <a:off x="1593" y="3477"/>
                <a:ext cx="128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fr-FR" sz="2600" i="1">
                    <a:solidFill>
                      <a:srgbClr val="000000"/>
                    </a:solidFill>
                    <a:latin typeface="Times" pitchFamily="18" charset="0"/>
                  </a:rPr>
                  <a:t>F</a:t>
                </a:r>
                <a:endParaRPr lang="en-US" altLang="fr-FR" sz="2400" i="1">
                  <a:latin typeface="Times New Roman" pitchFamily="18" charset="0"/>
                </a:endParaRPr>
              </a:p>
            </p:txBody>
          </p:sp>
          <p:sp>
            <p:nvSpPr>
              <p:cNvPr id="16488" name="Rectangle 8"/>
              <p:cNvSpPr>
                <a:spLocks noChangeArrowheads="1"/>
              </p:cNvSpPr>
              <p:nvPr/>
            </p:nvSpPr>
            <p:spPr bwMode="auto">
              <a:xfrm>
                <a:off x="1711" y="3559"/>
                <a:ext cx="184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fr-FR" sz="1800" i="1">
                    <a:solidFill>
                      <a:srgbClr val="000000"/>
                    </a:solidFill>
                    <a:latin typeface="Times" pitchFamily="18" charset="0"/>
                  </a:rPr>
                  <a:t>pol</a:t>
                </a:r>
                <a:endParaRPr lang="en-US" altLang="fr-FR" sz="2400" i="1">
                  <a:latin typeface="Times New Roman" pitchFamily="18" charset="0"/>
                </a:endParaRPr>
              </a:p>
            </p:txBody>
          </p:sp>
        </p:grpSp>
        <p:grpSp>
          <p:nvGrpSpPr>
            <p:cNvPr id="16396" name="Group 34"/>
            <p:cNvGrpSpPr>
              <a:grpSpLocks/>
            </p:cNvGrpSpPr>
            <p:nvPr/>
          </p:nvGrpSpPr>
          <p:grpSpPr bwMode="auto">
            <a:xfrm>
              <a:off x="1889" y="3407"/>
              <a:ext cx="1087" cy="455"/>
              <a:chOff x="1889" y="3407"/>
              <a:chExt cx="1087" cy="455"/>
            </a:xfrm>
          </p:grpSpPr>
          <p:sp>
            <p:nvSpPr>
              <p:cNvPr id="16463" name="Arc 10"/>
              <p:cNvSpPr>
                <a:spLocks/>
              </p:cNvSpPr>
              <p:nvPr/>
            </p:nvSpPr>
            <p:spPr bwMode="auto">
              <a:xfrm>
                <a:off x="2125" y="3431"/>
                <a:ext cx="59" cy="198"/>
              </a:xfrm>
              <a:custGeom>
                <a:avLst/>
                <a:gdLst>
                  <a:gd name="T0" fmla="*/ 0 w 21600"/>
                  <a:gd name="T1" fmla="*/ 0 h 21489"/>
                  <a:gd name="T2" fmla="*/ 0 w 21600"/>
                  <a:gd name="T3" fmla="*/ 0 h 21489"/>
                  <a:gd name="T4" fmla="*/ 0 w 21600"/>
                  <a:gd name="T5" fmla="*/ 0 h 2148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489" fill="none" extrusionOk="0">
                    <a:moveTo>
                      <a:pt x="0" y="21489"/>
                    </a:moveTo>
                    <a:cubicBezTo>
                      <a:pt x="0" y="10408"/>
                      <a:pt x="8385" y="1124"/>
                      <a:pt x="19409" y="0"/>
                    </a:cubicBezTo>
                  </a:path>
                  <a:path w="21600" h="21489" stroke="0" extrusionOk="0">
                    <a:moveTo>
                      <a:pt x="0" y="21489"/>
                    </a:moveTo>
                    <a:cubicBezTo>
                      <a:pt x="0" y="10408"/>
                      <a:pt x="8385" y="1124"/>
                      <a:pt x="19409" y="0"/>
                    </a:cubicBezTo>
                    <a:lnTo>
                      <a:pt x="21600" y="21489"/>
                    </a:lnTo>
                    <a:lnTo>
                      <a:pt x="0" y="214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464" name="Arc 11"/>
              <p:cNvSpPr>
                <a:spLocks/>
              </p:cNvSpPr>
              <p:nvPr/>
            </p:nvSpPr>
            <p:spPr bwMode="auto">
              <a:xfrm>
                <a:off x="2137" y="3430"/>
                <a:ext cx="47" cy="19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21600"/>
                    </a:moveTo>
                    <a:cubicBezTo>
                      <a:pt x="0" y="9670"/>
                      <a:pt x="9670" y="0"/>
                      <a:pt x="21599" y="0"/>
                    </a:cubicBezTo>
                  </a:path>
                  <a:path w="21600" h="21600" stroke="0" extrusionOk="0">
                    <a:moveTo>
                      <a:pt x="0" y="21600"/>
                    </a:moveTo>
                    <a:cubicBezTo>
                      <a:pt x="0" y="9670"/>
                      <a:pt x="9670" y="0"/>
                      <a:pt x="21599" y="0"/>
                    </a:cubicBez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465" name="Arc 12"/>
              <p:cNvSpPr>
                <a:spLocks/>
              </p:cNvSpPr>
              <p:nvPr/>
            </p:nvSpPr>
            <p:spPr bwMode="auto">
              <a:xfrm>
                <a:off x="2125" y="3629"/>
                <a:ext cx="59" cy="198"/>
              </a:xfrm>
              <a:custGeom>
                <a:avLst/>
                <a:gdLst>
                  <a:gd name="T0" fmla="*/ 0 w 21600"/>
                  <a:gd name="T1" fmla="*/ 0 h 21489"/>
                  <a:gd name="T2" fmla="*/ 0 w 21600"/>
                  <a:gd name="T3" fmla="*/ 0 h 21489"/>
                  <a:gd name="T4" fmla="*/ 0 w 21600"/>
                  <a:gd name="T5" fmla="*/ 0 h 2148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489" fill="none" extrusionOk="0">
                    <a:moveTo>
                      <a:pt x="19409" y="21488"/>
                    </a:moveTo>
                    <a:cubicBezTo>
                      <a:pt x="8385" y="20364"/>
                      <a:pt x="0" y="11080"/>
                      <a:pt x="0" y="0"/>
                    </a:cubicBezTo>
                  </a:path>
                  <a:path w="21600" h="21489" stroke="0" extrusionOk="0">
                    <a:moveTo>
                      <a:pt x="19409" y="21488"/>
                    </a:moveTo>
                    <a:cubicBezTo>
                      <a:pt x="8385" y="20364"/>
                      <a:pt x="0" y="11080"/>
                      <a:pt x="0" y="0"/>
                    </a:cubicBezTo>
                    <a:lnTo>
                      <a:pt x="21600" y="0"/>
                    </a:lnTo>
                    <a:lnTo>
                      <a:pt x="19409" y="2148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466" name="Arc 13"/>
              <p:cNvSpPr>
                <a:spLocks/>
              </p:cNvSpPr>
              <p:nvPr/>
            </p:nvSpPr>
            <p:spPr bwMode="auto">
              <a:xfrm>
                <a:off x="2137" y="3629"/>
                <a:ext cx="47" cy="19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21600" y="21600"/>
                    </a:moveTo>
                    <a:cubicBezTo>
                      <a:pt x="9670" y="21600"/>
                      <a:pt x="0" y="11929"/>
                      <a:pt x="0" y="0"/>
                    </a:cubicBezTo>
                  </a:path>
                  <a:path w="21600" h="21600" stroke="0" extrusionOk="0">
                    <a:moveTo>
                      <a:pt x="21600" y="21600"/>
                    </a:moveTo>
                    <a:cubicBezTo>
                      <a:pt x="9670" y="21600"/>
                      <a:pt x="0" y="11929"/>
                      <a:pt x="0" y="0"/>
                    </a:cubicBezTo>
                    <a:lnTo>
                      <a:pt x="21600" y="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467" name="Arc 14"/>
              <p:cNvSpPr>
                <a:spLocks/>
              </p:cNvSpPr>
              <p:nvPr/>
            </p:nvSpPr>
            <p:spPr bwMode="auto">
              <a:xfrm>
                <a:off x="2917" y="3431"/>
                <a:ext cx="59" cy="198"/>
              </a:xfrm>
              <a:custGeom>
                <a:avLst/>
                <a:gdLst>
                  <a:gd name="T0" fmla="*/ 0 w 21600"/>
                  <a:gd name="T1" fmla="*/ 0 h 21482"/>
                  <a:gd name="T2" fmla="*/ 0 w 21600"/>
                  <a:gd name="T3" fmla="*/ 0 h 21482"/>
                  <a:gd name="T4" fmla="*/ 0 w 21600"/>
                  <a:gd name="T5" fmla="*/ 0 h 2148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482" fill="none" extrusionOk="0">
                    <a:moveTo>
                      <a:pt x="2253" y="-1"/>
                    </a:moveTo>
                    <a:cubicBezTo>
                      <a:pt x="13249" y="1153"/>
                      <a:pt x="21600" y="10424"/>
                      <a:pt x="21600" y="21482"/>
                    </a:cubicBezTo>
                  </a:path>
                  <a:path w="21600" h="21482" stroke="0" extrusionOk="0">
                    <a:moveTo>
                      <a:pt x="2253" y="-1"/>
                    </a:moveTo>
                    <a:cubicBezTo>
                      <a:pt x="13249" y="1153"/>
                      <a:pt x="21600" y="10424"/>
                      <a:pt x="21600" y="21482"/>
                    </a:cubicBezTo>
                    <a:lnTo>
                      <a:pt x="0" y="21482"/>
                    </a:lnTo>
                    <a:lnTo>
                      <a:pt x="2253" y="-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468" name="Arc 15"/>
              <p:cNvSpPr>
                <a:spLocks/>
              </p:cNvSpPr>
              <p:nvPr/>
            </p:nvSpPr>
            <p:spPr bwMode="auto">
              <a:xfrm>
                <a:off x="2917" y="3430"/>
                <a:ext cx="47" cy="19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469" name="Arc 16"/>
              <p:cNvSpPr>
                <a:spLocks/>
              </p:cNvSpPr>
              <p:nvPr/>
            </p:nvSpPr>
            <p:spPr bwMode="auto">
              <a:xfrm>
                <a:off x="2917" y="3629"/>
                <a:ext cx="59" cy="198"/>
              </a:xfrm>
              <a:custGeom>
                <a:avLst/>
                <a:gdLst>
                  <a:gd name="T0" fmla="*/ 0 w 21600"/>
                  <a:gd name="T1" fmla="*/ 0 h 21482"/>
                  <a:gd name="T2" fmla="*/ 0 w 21600"/>
                  <a:gd name="T3" fmla="*/ 0 h 21482"/>
                  <a:gd name="T4" fmla="*/ 0 w 21600"/>
                  <a:gd name="T5" fmla="*/ 0 h 2148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482" fill="none" extrusionOk="0">
                    <a:moveTo>
                      <a:pt x="21600" y="0"/>
                    </a:moveTo>
                    <a:cubicBezTo>
                      <a:pt x="21600" y="11057"/>
                      <a:pt x="13249" y="20328"/>
                      <a:pt x="2253" y="21482"/>
                    </a:cubicBezTo>
                  </a:path>
                  <a:path w="21600" h="21482" stroke="0" extrusionOk="0">
                    <a:moveTo>
                      <a:pt x="21600" y="0"/>
                    </a:moveTo>
                    <a:cubicBezTo>
                      <a:pt x="21600" y="11057"/>
                      <a:pt x="13249" y="20328"/>
                      <a:pt x="2253" y="21482"/>
                    </a:cubicBezTo>
                    <a:lnTo>
                      <a:pt x="0" y="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470" name="Arc 17"/>
              <p:cNvSpPr>
                <a:spLocks/>
              </p:cNvSpPr>
              <p:nvPr/>
            </p:nvSpPr>
            <p:spPr bwMode="auto">
              <a:xfrm>
                <a:off x="2917" y="3629"/>
                <a:ext cx="47" cy="19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21600" y="0"/>
                    </a:moveTo>
                    <a:cubicBezTo>
                      <a:pt x="21600" y="11929"/>
                      <a:pt x="11929" y="21599"/>
                      <a:pt x="0" y="21600"/>
                    </a:cubicBezTo>
                  </a:path>
                  <a:path w="21600" h="21600" stroke="0" extrusionOk="0">
                    <a:moveTo>
                      <a:pt x="21600" y="0"/>
                    </a:moveTo>
                    <a:cubicBezTo>
                      <a:pt x="21600" y="11929"/>
                      <a:pt x="11929" y="21599"/>
                      <a:pt x="0" y="21600"/>
                    </a:cubicBezTo>
                    <a:lnTo>
                      <a:pt x="0" y="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16471" name="Group 33"/>
              <p:cNvGrpSpPr>
                <a:grpSpLocks/>
              </p:cNvGrpSpPr>
              <p:nvPr/>
            </p:nvGrpSpPr>
            <p:grpSpPr bwMode="auto">
              <a:xfrm>
                <a:off x="1889" y="3407"/>
                <a:ext cx="1028" cy="455"/>
                <a:chOff x="1889" y="3407"/>
                <a:chExt cx="1028" cy="455"/>
              </a:xfrm>
            </p:grpSpPr>
            <p:sp>
              <p:nvSpPr>
                <p:cNvPr id="16472" name="Rectangle 18"/>
                <p:cNvSpPr>
                  <a:spLocks noChangeArrowheads="1"/>
                </p:cNvSpPr>
                <p:nvPr/>
              </p:nvSpPr>
              <p:spPr bwMode="auto">
                <a:xfrm>
                  <a:off x="1889" y="3477"/>
                  <a:ext cx="246" cy="2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fr-FR" sz="2600" i="1">
                      <a:solidFill>
                        <a:srgbClr val="000000"/>
                      </a:solidFill>
                      <a:latin typeface="Times" pitchFamily="18" charset="0"/>
                    </a:rPr>
                    <a:t> = </a:t>
                  </a:r>
                  <a:endParaRPr lang="en-US" altLang="fr-FR" sz="2400" i="1">
                    <a:latin typeface="Times New Roman" pitchFamily="18" charset="0"/>
                  </a:endParaRPr>
                </a:p>
              </p:txBody>
            </p:sp>
            <p:grpSp>
              <p:nvGrpSpPr>
                <p:cNvPr id="16473" name="Group 24"/>
                <p:cNvGrpSpPr>
                  <a:grpSpLocks/>
                </p:cNvGrpSpPr>
                <p:nvPr/>
              </p:nvGrpSpPr>
              <p:grpSpPr bwMode="auto">
                <a:xfrm>
                  <a:off x="2184" y="3407"/>
                  <a:ext cx="284" cy="455"/>
                  <a:chOff x="2184" y="3407"/>
                  <a:chExt cx="284" cy="455"/>
                </a:xfrm>
              </p:grpSpPr>
              <p:sp>
                <p:nvSpPr>
                  <p:cNvPr id="16482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2184" y="3617"/>
                    <a:ext cx="284" cy="1"/>
                  </a:xfrm>
                  <a:prstGeom prst="line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6483" name="Rectangle 20"/>
                  <p:cNvSpPr>
                    <a:spLocks noChangeArrowheads="1"/>
                  </p:cNvSpPr>
                  <p:nvPr/>
                </p:nvSpPr>
                <p:spPr bwMode="auto">
                  <a:xfrm>
                    <a:off x="2267" y="3407"/>
                    <a:ext cx="105" cy="25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fr-FR" sz="2600" i="1">
                        <a:solidFill>
                          <a:srgbClr val="000000"/>
                        </a:solidFill>
                        <a:latin typeface="Times" pitchFamily="18" charset="0"/>
                      </a:rPr>
                      <a:t>1</a:t>
                    </a:r>
                    <a:endParaRPr lang="en-US" altLang="fr-FR" sz="2400" i="1">
                      <a:latin typeface="Times New Roman" pitchFamily="18" charset="0"/>
                    </a:endParaRPr>
                  </a:p>
                </p:txBody>
              </p:sp>
              <p:grpSp>
                <p:nvGrpSpPr>
                  <p:cNvPr id="16484" name="Group 23"/>
                  <p:cNvGrpSpPr>
                    <a:grpSpLocks/>
                  </p:cNvGrpSpPr>
                  <p:nvPr/>
                </p:nvGrpSpPr>
                <p:grpSpPr bwMode="auto">
                  <a:xfrm>
                    <a:off x="2196" y="3606"/>
                    <a:ext cx="265" cy="256"/>
                    <a:chOff x="2196" y="3606"/>
                    <a:chExt cx="265" cy="256"/>
                  </a:xfrm>
                </p:grpSpPr>
                <p:sp>
                  <p:nvSpPr>
                    <p:cNvPr id="16485" name="Rectangle 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96" y="3606"/>
                      <a:ext cx="92" cy="25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fr-FR" sz="2600" i="1">
                          <a:solidFill>
                            <a:srgbClr val="000000"/>
                          </a:solidFill>
                          <a:latin typeface="Symbol" pitchFamily="18" charset="2"/>
                        </a:rPr>
                        <a:t>e</a:t>
                      </a:r>
                      <a:endParaRPr lang="en-US" altLang="fr-FR" sz="2400" i="1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6486" name="Rectangle 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291" y="3688"/>
                      <a:ext cx="170" cy="17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fr-FR" sz="1800" i="1">
                          <a:solidFill>
                            <a:srgbClr val="000000"/>
                          </a:solidFill>
                          <a:latin typeface="Times" pitchFamily="18" charset="0"/>
                        </a:rPr>
                        <a:t>ext</a:t>
                      </a:r>
                      <a:endParaRPr lang="en-US" altLang="fr-FR" sz="2400" i="1">
                        <a:latin typeface="Times New Roman" pitchFamily="18" charset="0"/>
                      </a:endParaRPr>
                    </a:p>
                  </p:txBody>
                </p:sp>
              </p:grpSp>
            </p:grpSp>
            <p:grpSp>
              <p:nvGrpSpPr>
                <p:cNvPr id="16474" name="Group 32"/>
                <p:cNvGrpSpPr>
                  <a:grpSpLocks/>
                </p:cNvGrpSpPr>
                <p:nvPr/>
              </p:nvGrpSpPr>
              <p:grpSpPr bwMode="auto">
                <a:xfrm>
                  <a:off x="2468" y="3407"/>
                  <a:ext cx="449" cy="454"/>
                  <a:chOff x="2468" y="3407"/>
                  <a:chExt cx="449" cy="454"/>
                </a:xfrm>
              </p:grpSpPr>
              <p:sp>
                <p:nvSpPr>
                  <p:cNvPr id="16475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2657" y="3617"/>
                    <a:ext cx="260" cy="1"/>
                  </a:xfrm>
                  <a:prstGeom prst="line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grpSp>
                <p:nvGrpSpPr>
                  <p:cNvPr id="16476" name="Group 28"/>
                  <p:cNvGrpSpPr>
                    <a:grpSpLocks/>
                  </p:cNvGrpSpPr>
                  <p:nvPr/>
                </p:nvGrpSpPr>
                <p:grpSpPr bwMode="auto">
                  <a:xfrm>
                    <a:off x="2468" y="3407"/>
                    <a:ext cx="365" cy="322"/>
                    <a:chOff x="2468" y="3407"/>
                    <a:chExt cx="365" cy="322"/>
                  </a:xfrm>
                </p:grpSpPr>
                <p:sp>
                  <p:nvSpPr>
                    <p:cNvPr id="16480" name="Rectangle 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68" y="3477"/>
                      <a:ext cx="175" cy="25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fr-FR" sz="2600" i="1">
                          <a:solidFill>
                            <a:srgbClr val="000000"/>
                          </a:solidFill>
                          <a:latin typeface="Times" pitchFamily="18" charset="0"/>
                        </a:rPr>
                        <a:t> - </a:t>
                      </a:r>
                      <a:endParaRPr lang="en-US" altLang="fr-FR" sz="2400" i="1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6481" name="Rectangle 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28" y="3407"/>
                      <a:ext cx="105" cy="25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fr-FR" sz="2600" i="1">
                          <a:solidFill>
                            <a:srgbClr val="000000"/>
                          </a:solidFill>
                          <a:latin typeface="Times" pitchFamily="18" charset="0"/>
                        </a:rPr>
                        <a:t>1</a:t>
                      </a:r>
                      <a:endParaRPr lang="en-US" altLang="fr-FR" sz="2400" i="1">
                        <a:latin typeface="Times New Roman" pitchFamily="18" charset="0"/>
                      </a:endParaRPr>
                    </a:p>
                  </p:txBody>
                </p:sp>
              </p:grpSp>
              <p:grpSp>
                <p:nvGrpSpPr>
                  <p:cNvPr id="16477" name="Group 31"/>
                  <p:cNvGrpSpPr>
                    <a:grpSpLocks/>
                  </p:cNvGrpSpPr>
                  <p:nvPr/>
                </p:nvGrpSpPr>
                <p:grpSpPr bwMode="auto">
                  <a:xfrm>
                    <a:off x="2669" y="3606"/>
                    <a:ext cx="246" cy="255"/>
                    <a:chOff x="2669" y="3606"/>
                    <a:chExt cx="246" cy="255"/>
                  </a:xfrm>
                </p:grpSpPr>
                <p:sp>
                  <p:nvSpPr>
                    <p:cNvPr id="16478" name="Rectangle 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69" y="3606"/>
                      <a:ext cx="92" cy="25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fr-FR" sz="2600" i="1">
                          <a:solidFill>
                            <a:srgbClr val="000000"/>
                          </a:solidFill>
                          <a:latin typeface="Symbol" pitchFamily="18" charset="2"/>
                        </a:rPr>
                        <a:t>e</a:t>
                      </a:r>
                      <a:endParaRPr lang="en-US" altLang="fr-FR" sz="2400" i="1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6479" name="Rectangle 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63" y="3688"/>
                      <a:ext cx="152" cy="17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fr-FR" sz="1800" i="1">
                          <a:solidFill>
                            <a:srgbClr val="000000"/>
                          </a:solidFill>
                          <a:latin typeface="Times" pitchFamily="18" charset="0"/>
                        </a:rPr>
                        <a:t>int</a:t>
                      </a:r>
                      <a:endParaRPr lang="en-US" altLang="fr-FR" sz="2400" i="1">
                        <a:latin typeface="Times New Roman" pitchFamily="18" charset="0"/>
                      </a:endParaRPr>
                    </a:p>
                  </p:txBody>
                </p:sp>
              </p:grpSp>
            </p:grpSp>
          </p:grpSp>
        </p:grpSp>
        <p:grpSp>
          <p:nvGrpSpPr>
            <p:cNvPr id="16397" name="Group 100"/>
            <p:cNvGrpSpPr>
              <a:grpSpLocks/>
            </p:cNvGrpSpPr>
            <p:nvPr/>
          </p:nvGrpSpPr>
          <p:grpSpPr bwMode="auto">
            <a:xfrm>
              <a:off x="2976" y="3290"/>
              <a:ext cx="2483" cy="630"/>
              <a:chOff x="2976" y="3290"/>
              <a:chExt cx="2483" cy="630"/>
            </a:xfrm>
          </p:grpSpPr>
          <p:grpSp>
            <p:nvGrpSpPr>
              <p:cNvPr id="16398" name="Group 94"/>
              <p:cNvGrpSpPr>
                <a:grpSpLocks/>
              </p:cNvGrpSpPr>
              <p:nvPr/>
            </p:nvGrpSpPr>
            <p:grpSpPr bwMode="auto">
              <a:xfrm>
                <a:off x="3426" y="3337"/>
                <a:ext cx="2033" cy="583"/>
                <a:chOff x="3426" y="3337"/>
                <a:chExt cx="2033" cy="583"/>
              </a:xfrm>
            </p:grpSpPr>
            <p:sp>
              <p:nvSpPr>
                <p:cNvPr id="16404" name="Line 35"/>
                <p:cNvSpPr>
                  <a:spLocks noChangeShapeType="1"/>
                </p:cNvSpPr>
                <p:nvPr/>
              </p:nvSpPr>
              <p:spPr bwMode="auto">
                <a:xfrm>
                  <a:off x="3426" y="3617"/>
                  <a:ext cx="2033" cy="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grpSp>
              <p:nvGrpSpPr>
                <p:cNvPr id="16405" name="Group 42"/>
                <p:cNvGrpSpPr>
                  <a:grpSpLocks/>
                </p:cNvGrpSpPr>
                <p:nvPr/>
              </p:nvGrpSpPr>
              <p:grpSpPr bwMode="auto">
                <a:xfrm>
                  <a:off x="4253" y="3337"/>
                  <a:ext cx="383" cy="256"/>
                  <a:chOff x="4253" y="3337"/>
                  <a:chExt cx="383" cy="256"/>
                </a:xfrm>
              </p:grpSpPr>
              <p:grpSp>
                <p:nvGrpSpPr>
                  <p:cNvPr id="16457" name="Group 38"/>
                  <p:cNvGrpSpPr>
                    <a:grpSpLocks/>
                  </p:cNvGrpSpPr>
                  <p:nvPr/>
                </p:nvGrpSpPr>
                <p:grpSpPr bwMode="auto">
                  <a:xfrm>
                    <a:off x="4253" y="3337"/>
                    <a:ext cx="194" cy="256"/>
                    <a:chOff x="4253" y="3337"/>
                    <a:chExt cx="194" cy="256"/>
                  </a:xfrm>
                </p:grpSpPr>
                <p:sp>
                  <p:nvSpPr>
                    <p:cNvPr id="16461" name="Rectangle 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3" y="3337"/>
                      <a:ext cx="151" cy="25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fr-FR" sz="2600" i="1">
                          <a:solidFill>
                            <a:srgbClr val="000000"/>
                          </a:solidFill>
                          <a:latin typeface="Times" pitchFamily="18" charset="0"/>
                        </a:rPr>
                        <a:t>Q</a:t>
                      </a:r>
                      <a:endParaRPr lang="en-US" altLang="fr-FR" sz="2400" i="1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6462" name="Rectangle 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407" y="3419"/>
                      <a:ext cx="40" cy="17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fr-FR" sz="1800" i="1">
                          <a:solidFill>
                            <a:srgbClr val="000000"/>
                          </a:solidFill>
                          <a:latin typeface="Times" pitchFamily="18" charset="0"/>
                        </a:rPr>
                        <a:t>i</a:t>
                      </a:r>
                      <a:endParaRPr lang="en-US" altLang="fr-FR" sz="2400" i="1">
                        <a:latin typeface="Times New Roman" pitchFamily="18" charset="0"/>
                      </a:endParaRPr>
                    </a:p>
                  </p:txBody>
                </p:sp>
              </p:grpSp>
              <p:grpSp>
                <p:nvGrpSpPr>
                  <p:cNvPr id="16458" name="Group 41"/>
                  <p:cNvGrpSpPr>
                    <a:grpSpLocks/>
                  </p:cNvGrpSpPr>
                  <p:nvPr/>
                </p:nvGrpSpPr>
                <p:grpSpPr bwMode="auto">
                  <a:xfrm>
                    <a:off x="4442" y="3337"/>
                    <a:ext cx="194" cy="256"/>
                    <a:chOff x="4442" y="3337"/>
                    <a:chExt cx="194" cy="256"/>
                  </a:xfrm>
                </p:grpSpPr>
                <p:sp>
                  <p:nvSpPr>
                    <p:cNvPr id="16459" name="Rectangle 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442" y="3337"/>
                      <a:ext cx="151" cy="25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fr-FR" sz="2600" i="1">
                          <a:solidFill>
                            <a:srgbClr val="000000"/>
                          </a:solidFill>
                          <a:latin typeface="Times" pitchFamily="18" charset="0"/>
                        </a:rPr>
                        <a:t>Q</a:t>
                      </a:r>
                      <a:endParaRPr lang="en-US" altLang="fr-FR" sz="2400" i="1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6460" name="Rectangle 4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596" y="3419"/>
                      <a:ext cx="40" cy="17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fr-FR" sz="1800" i="1">
                          <a:solidFill>
                            <a:srgbClr val="000000"/>
                          </a:solidFill>
                          <a:latin typeface="Times" pitchFamily="18" charset="0"/>
                        </a:rPr>
                        <a:t>j</a:t>
                      </a:r>
                      <a:endParaRPr lang="en-US" altLang="fr-FR" sz="2400" i="1">
                        <a:latin typeface="Times New Roman" pitchFamily="18" charset="0"/>
                      </a:endParaRPr>
                    </a:p>
                  </p:txBody>
                </p:sp>
              </p:grpSp>
            </p:grpSp>
            <p:grpSp>
              <p:nvGrpSpPr>
                <p:cNvPr id="16406" name="Group 93"/>
                <p:cNvGrpSpPr>
                  <a:grpSpLocks/>
                </p:cNvGrpSpPr>
                <p:nvPr/>
              </p:nvGrpSpPr>
              <p:grpSpPr bwMode="auto">
                <a:xfrm>
                  <a:off x="3437" y="3629"/>
                  <a:ext cx="2010" cy="291"/>
                  <a:chOff x="3437" y="3629"/>
                  <a:chExt cx="2010" cy="291"/>
                </a:xfrm>
              </p:grpSpPr>
              <p:sp>
                <p:nvSpPr>
                  <p:cNvPr id="16407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3437" y="3653"/>
                    <a:ext cx="105" cy="25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fr-FR" sz="2600" i="1">
                        <a:solidFill>
                          <a:srgbClr val="000000"/>
                        </a:solidFill>
                        <a:latin typeface="Times" pitchFamily="18" charset="0"/>
                      </a:rPr>
                      <a:t>8</a:t>
                    </a:r>
                    <a:endParaRPr lang="en-US" altLang="fr-FR" sz="2400" i="1">
                      <a:latin typeface="Times New Roman" pitchFamily="18" charset="0"/>
                    </a:endParaRPr>
                  </a:p>
                </p:txBody>
              </p:sp>
              <p:grpSp>
                <p:nvGrpSpPr>
                  <p:cNvPr id="16408" name="Group 48"/>
                  <p:cNvGrpSpPr>
                    <a:grpSpLocks/>
                  </p:cNvGrpSpPr>
                  <p:nvPr/>
                </p:nvGrpSpPr>
                <p:grpSpPr bwMode="auto">
                  <a:xfrm>
                    <a:off x="3544" y="3653"/>
                    <a:ext cx="286" cy="256"/>
                    <a:chOff x="3544" y="3653"/>
                    <a:chExt cx="286" cy="256"/>
                  </a:xfrm>
                </p:grpSpPr>
                <p:grpSp>
                  <p:nvGrpSpPr>
                    <p:cNvPr id="16453" name="Group 4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44" y="3653"/>
                      <a:ext cx="210" cy="252"/>
                      <a:chOff x="3544" y="3653"/>
                      <a:chExt cx="210" cy="252"/>
                    </a:xfrm>
                  </p:grpSpPr>
                  <p:sp>
                    <p:nvSpPr>
                      <p:cNvPr id="16455" name="Rectangle 4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44" y="3653"/>
                        <a:ext cx="115" cy="2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lIns="0" tIns="0" rIns="0" bIns="0">
                        <a:spAutoFit/>
                      </a:bodyPr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sz="32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sz="28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sz="24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sz="20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r>
                          <a:rPr lang="en-US" altLang="fr-FR" sz="2600" i="1">
                            <a:solidFill>
                              <a:srgbClr val="000000"/>
                            </a:solidFill>
                            <a:latin typeface="Symbol" pitchFamily="18" charset="2"/>
                          </a:rPr>
                          <a:t>p</a:t>
                        </a:r>
                        <a:endParaRPr lang="en-US" altLang="fr-FR" sz="2400" i="1">
                          <a:latin typeface="Times New Roman" pitchFamily="18" charset="0"/>
                        </a:endParaRPr>
                      </a:p>
                    </p:txBody>
                  </p:sp>
                  <p:sp>
                    <p:nvSpPr>
                      <p:cNvPr id="16456" name="Rectangle 4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662" y="3653"/>
                        <a:ext cx="92" cy="2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lIns="0" tIns="0" rIns="0" bIns="0">
                        <a:spAutoFit/>
                      </a:bodyPr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sz="32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sz="28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sz="24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sz="20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charset="0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r>
                          <a:rPr lang="en-US" altLang="fr-FR" sz="2600" i="1">
                            <a:solidFill>
                              <a:srgbClr val="000000"/>
                            </a:solidFill>
                            <a:latin typeface="Symbol" pitchFamily="18" charset="2"/>
                          </a:rPr>
                          <a:t>e</a:t>
                        </a:r>
                        <a:endParaRPr lang="en-US" altLang="fr-FR" sz="2400" i="1">
                          <a:latin typeface="Times New Roman" pitchFamily="18" charset="0"/>
                        </a:endParaRPr>
                      </a:p>
                    </p:txBody>
                  </p:sp>
                </p:grpSp>
                <p:sp>
                  <p:nvSpPr>
                    <p:cNvPr id="16454" name="Rectangle 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757" y="3735"/>
                      <a:ext cx="73" cy="17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lIns="0" tIns="0" rIns="0" bIns="0">
                      <a:spAutoFit/>
                    </a:bodyPr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fr-FR" sz="1800" i="1">
                          <a:solidFill>
                            <a:srgbClr val="000000"/>
                          </a:solidFill>
                          <a:latin typeface="Times" pitchFamily="18" charset="0"/>
                        </a:rPr>
                        <a:t>0</a:t>
                      </a:r>
                      <a:endParaRPr lang="en-US" altLang="fr-FR" sz="2400" i="1">
                        <a:latin typeface="Times New Roman" pitchFamily="18" charset="0"/>
                      </a:endParaRPr>
                    </a:p>
                  </p:txBody>
                </p:sp>
              </p:grpSp>
              <p:grpSp>
                <p:nvGrpSpPr>
                  <p:cNvPr id="16409" name="Group 92"/>
                  <p:cNvGrpSpPr>
                    <a:grpSpLocks/>
                  </p:cNvGrpSpPr>
                  <p:nvPr/>
                </p:nvGrpSpPr>
                <p:grpSpPr bwMode="auto">
                  <a:xfrm>
                    <a:off x="3828" y="3629"/>
                    <a:ext cx="1619" cy="291"/>
                    <a:chOff x="3828" y="3629"/>
                    <a:chExt cx="1619" cy="291"/>
                  </a:xfrm>
                </p:grpSpPr>
                <p:sp>
                  <p:nvSpPr>
                    <p:cNvPr id="16410" name="Line 4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969" y="3653"/>
                      <a:ext cx="1478" cy="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6411" name="Line 5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899" y="3653"/>
                      <a:ext cx="70" cy="187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6412" name="Line 51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3863" y="3781"/>
                      <a:ext cx="36" cy="59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6413" name="Line 52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828" y="3781"/>
                      <a:ext cx="35" cy="35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grpSp>
                  <p:nvGrpSpPr>
                    <p:cNvPr id="16414" name="Group 9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960" y="3629"/>
                      <a:ext cx="1465" cy="291"/>
                      <a:chOff x="3960" y="3629"/>
                      <a:chExt cx="1465" cy="291"/>
                    </a:xfrm>
                  </p:grpSpPr>
                  <p:grpSp>
                    <p:nvGrpSpPr>
                      <p:cNvPr id="16415" name="Group 5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960" y="3641"/>
                        <a:ext cx="184" cy="279"/>
                        <a:chOff x="3960" y="3641"/>
                        <a:chExt cx="184" cy="279"/>
                      </a:xfrm>
                    </p:grpSpPr>
                    <p:sp>
                      <p:nvSpPr>
                        <p:cNvPr id="16450" name="Rectangle 53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960" y="3653"/>
                          <a:ext cx="97" cy="23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wrap="none" lIns="0" tIns="0" rIns="0" bIns="0">
                          <a:spAutoFit/>
                        </a:bodyPr>
                        <a:lstStyle>
                          <a:lvl1pPr eaLnBrk="0" hangingPunct="0">
                            <a:spcBef>
                              <a:spcPct val="20000"/>
                            </a:spcBef>
                            <a:buChar char="•"/>
                            <a:defRPr sz="32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1pPr>
                          <a:lvl2pPr marL="742950" indent="-285750" eaLnBrk="0" hangingPunct="0">
                            <a:spcBef>
                              <a:spcPct val="20000"/>
                            </a:spcBef>
                            <a:buChar char="–"/>
                            <a:defRPr sz="28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2pPr>
                          <a:lvl3pPr marL="1143000" indent="-228600" eaLnBrk="0" hangingPunct="0">
                            <a:spcBef>
                              <a:spcPct val="20000"/>
                            </a:spcBef>
                            <a:buChar char="•"/>
                            <a:defRPr sz="24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3pPr>
                          <a:lvl4pPr marL="1600200" indent="-228600" eaLnBrk="0" hangingPunct="0">
                            <a:spcBef>
                              <a:spcPct val="20000"/>
                            </a:spcBef>
                            <a:buChar char="–"/>
                            <a:defRPr sz="20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4pPr>
                          <a:lvl5pPr marL="2057400" indent="-228600" eaLnBrk="0" hangingPunct="0">
                            <a:spcBef>
                              <a:spcPct val="20000"/>
                            </a:spcBef>
                            <a:buChar char="»"/>
                            <a:defRPr sz="20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20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20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20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20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9pPr>
                        </a:lstStyle>
                        <a:p>
                          <a:pPr eaLnBrk="1" hangingPunct="1">
                            <a:spcBef>
                              <a:spcPct val="0"/>
                            </a:spcBef>
                            <a:buFontTx/>
                            <a:buNone/>
                          </a:pPr>
                          <a:r>
                            <a:rPr lang="en-US" altLang="fr-FR" sz="2400" i="1">
                              <a:latin typeface="Times New Roman" pitchFamily="18" charset="0"/>
                            </a:rPr>
                            <a:t>d</a:t>
                          </a:r>
                        </a:p>
                      </p:txBody>
                    </p:sp>
                    <p:sp>
                      <p:nvSpPr>
                        <p:cNvPr id="16451" name="Rectangle 54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064" y="3747"/>
                          <a:ext cx="80" cy="17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wrap="none" lIns="0" tIns="0" rIns="0" bIns="0">
                          <a:spAutoFit/>
                        </a:bodyPr>
                        <a:lstStyle>
                          <a:lvl1pPr eaLnBrk="0" hangingPunct="0">
                            <a:spcBef>
                              <a:spcPct val="20000"/>
                            </a:spcBef>
                            <a:buChar char="•"/>
                            <a:defRPr sz="32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1pPr>
                          <a:lvl2pPr marL="742950" indent="-285750" eaLnBrk="0" hangingPunct="0">
                            <a:spcBef>
                              <a:spcPct val="20000"/>
                            </a:spcBef>
                            <a:buChar char="–"/>
                            <a:defRPr sz="28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2pPr>
                          <a:lvl3pPr marL="1143000" indent="-228600" eaLnBrk="0" hangingPunct="0">
                            <a:spcBef>
                              <a:spcPct val="20000"/>
                            </a:spcBef>
                            <a:buChar char="•"/>
                            <a:defRPr sz="24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3pPr>
                          <a:lvl4pPr marL="1600200" indent="-228600" eaLnBrk="0" hangingPunct="0">
                            <a:spcBef>
                              <a:spcPct val="20000"/>
                            </a:spcBef>
                            <a:buChar char="–"/>
                            <a:defRPr sz="20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4pPr>
                          <a:lvl5pPr marL="2057400" indent="-228600" eaLnBrk="0" hangingPunct="0">
                            <a:spcBef>
                              <a:spcPct val="20000"/>
                            </a:spcBef>
                            <a:buChar char="»"/>
                            <a:defRPr sz="20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20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20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20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20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9pPr>
                        </a:lstStyle>
                        <a:p>
                          <a:pPr eaLnBrk="1" hangingPunct="1">
                            <a:spcBef>
                              <a:spcPct val="0"/>
                            </a:spcBef>
                            <a:buFontTx/>
                            <a:buNone/>
                          </a:pPr>
                          <a:r>
                            <a:rPr lang="en-US" altLang="fr-FR" sz="1800" i="1">
                              <a:solidFill>
                                <a:srgbClr val="000000"/>
                              </a:solidFill>
                              <a:latin typeface="Times" pitchFamily="18" charset="0"/>
                            </a:rPr>
                            <a:t>ij</a:t>
                          </a:r>
                          <a:endParaRPr lang="en-US" altLang="fr-FR" sz="2400" i="1">
                            <a:latin typeface="Times New Roman" pitchFamily="18" charset="0"/>
                          </a:endParaRPr>
                        </a:p>
                      </p:txBody>
                    </p:sp>
                    <p:sp>
                      <p:nvSpPr>
                        <p:cNvPr id="16452" name="Rectangle 5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064" y="3641"/>
                          <a:ext cx="73" cy="17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wrap="none" lIns="0" tIns="0" rIns="0" bIns="0">
                          <a:spAutoFit/>
                        </a:bodyPr>
                        <a:lstStyle>
                          <a:lvl1pPr eaLnBrk="0" hangingPunct="0">
                            <a:spcBef>
                              <a:spcPct val="20000"/>
                            </a:spcBef>
                            <a:buChar char="•"/>
                            <a:defRPr sz="32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1pPr>
                          <a:lvl2pPr marL="742950" indent="-285750" eaLnBrk="0" hangingPunct="0">
                            <a:spcBef>
                              <a:spcPct val="20000"/>
                            </a:spcBef>
                            <a:buChar char="–"/>
                            <a:defRPr sz="28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2pPr>
                          <a:lvl3pPr marL="1143000" indent="-228600" eaLnBrk="0" hangingPunct="0">
                            <a:spcBef>
                              <a:spcPct val="20000"/>
                            </a:spcBef>
                            <a:buChar char="•"/>
                            <a:defRPr sz="24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3pPr>
                          <a:lvl4pPr marL="1600200" indent="-228600" eaLnBrk="0" hangingPunct="0">
                            <a:spcBef>
                              <a:spcPct val="20000"/>
                            </a:spcBef>
                            <a:buChar char="–"/>
                            <a:defRPr sz="20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4pPr>
                          <a:lvl5pPr marL="2057400" indent="-228600" eaLnBrk="0" hangingPunct="0">
                            <a:spcBef>
                              <a:spcPct val="20000"/>
                            </a:spcBef>
                            <a:buChar char="»"/>
                            <a:defRPr sz="20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20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20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20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20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9pPr>
                        </a:lstStyle>
                        <a:p>
                          <a:pPr eaLnBrk="1" hangingPunct="1">
                            <a:spcBef>
                              <a:spcPct val="0"/>
                            </a:spcBef>
                            <a:buFontTx/>
                            <a:buNone/>
                          </a:pPr>
                          <a:r>
                            <a:rPr lang="en-US" altLang="fr-FR" sz="1800" i="1">
                              <a:solidFill>
                                <a:srgbClr val="000000"/>
                              </a:solidFill>
                              <a:latin typeface="Times" pitchFamily="18" charset="0"/>
                            </a:rPr>
                            <a:t>2</a:t>
                          </a:r>
                          <a:endParaRPr lang="en-US" altLang="fr-FR" sz="2400" i="1">
                            <a:latin typeface="Times New Roman" pitchFamily="18" charset="0"/>
                          </a:endParaRPr>
                        </a:p>
                      </p:txBody>
                    </p:sp>
                  </p:grpSp>
                  <p:grpSp>
                    <p:nvGrpSpPr>
                      <p:cNvPr id="16416" name="Group 6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135" y="3653"/>
                        <a:ext cx="418" cy="256"/>
                        <a:chOff x="4135" y="3653"/>
                        <a:chExt cx="418" cy="256"/>
                      </a:xfrm>
                    </p:grpSpPr>
                    <p:grpSp>
                      <p:nvGrpSpPr>
                        <p:cNvPr id="16446" name="Group 59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4135" y="3653"/>
                          <a:ext cx="368" cy="252"/>
                          <a:chOff x="4135" y="3653"/>
                          <a:chExt cx="368" cy="252"/>
                        </a:xfrm>
                      </p:grpSpPr>
                      <p:sp>
                        <p:nvSpPr>
                          <p:cNvPr id="16448" name="Rectangle 5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35" y="3653"/>
                            <a:ext cx="246" cy="25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 wrap="none" lIns="0" tIns="0" rIns="0" bIns="0">
                            <a:spAutoFit/>
                          </a:bodyPr>
                          <a:lstStyle>
                            <a:lvl1pPr eaLnBrk="0" hangingPunct="0">
                              <a:spcBef>
                                <a:spcPct val="20000"/>
                              </a:spcBef>
                              <a:buChar char="•"/>
                              <a:defRPr sz="3200"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1pPr>
                            <a:lvl2pPr marL="742950" indent="-285750" eaLnBrk="0" hangingPunct="0">
                              <a:spcBef>
                                <a:spcPct val="20000"/>
                              </a:spcBef>
                              <a:buChar char="–"/>
                              <a:defRPr sz="2800"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2pPr>
                            <a:lvl3pPr marL="1143000" indent="-228600" eaLnBrk="0" hangingPunct="0">
                              <a:spcBef>
                                <a:spcPct val="20000"/>
                              </a:spcBef>
                              <a:buChar char="•"/>
                              <a:defRPr sz="2400"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3pPr>
                            <a:lvl4pPr marL="1600200" indent="-228600" eaLnBrk="0" hangingPunct="0">
                              <a:spcBef>
                                <a:spcPct val="20000"/>
                              </a:spcBef>
                              <a:buChar char="–"/>
                              <a:defRPr sz="2000"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4pPr>
                            <a:lvl5pPr marL="2057400" indent="-228600" eaLnBrk="0" hangingPunct="0">
                              <a:spcBef>
                                <a:spcPct val="20000"/>
                              </a:spcBef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9pPr>
                          </a:lstStyle>
                          <a:p>
                            <a:pPr eaLnBrk="1" hangingPunct="1">
                              <a:spcBef>
                                <a:spcPct val="0"/>
                              </a:spcBef>
                              <a:buFontTx/>
                              <a:buNone/>
                            </a:pPr>
                            <a:r>
                              <a:rPr lang="en-US" altLang="fr-FR" sz="2600" i="1">
                                <a:solidFill>
                                  <a:srgbClr val="000000"/>
                                </a:solidFill>
                                <a:latin typeface="Times" pitchFamily="18" charset="0"/>
                              </a:rPr>
                              <a:t> + </a:t>
                            </a:r>
                            <a:endParaRPr lang="en-US" altLang="fr-FR" sz="2400" i="1">
                              <a:latin typeface="Times New Roman" pitchFamily="18" charset="0"/>
                            </a:endParaRPr>
                          </a:p>
                        </p:txBody>
                      </p:sp>
                      <p:sp>
                        <p:nvSpPr>
                          <p:cNvPr id="16449" name="Rectangle 5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371" y="3653"/>
                            <a:ext cx="132" cy="25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 wrap="none" lIns="0" tIns="0" rIns="0" bIns="0">
                            <a:spAutoFit/>
                          </a:bodyPr>
                          <a:lstStyle>
                            <a:lvl1pPr eaLnBrk="0" hangingPunct="0">
                              <a:spcBef>
                                <a:spcPct val="20000"/>
                              </a:spcBef>
                              <a:buChar char="•"/>
                              <a:defRPr sz="3200"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1pPr>
                            <a:lvl2pPr marL="742950" indent="-285750" eaLnBrk="0" hangingPunct="0">
                              <a:spcBef>
                                <a:spcPct val="20000"/>
                              </a:spcBef>
                              <a:buChar char="–"/>
                              <a:defRPr sz="2800"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2pPr>
                            <a:lvl3pPr marL="1143000" indent="-228600" eaLnBrk="0" hangingPunct="0">
                              <a:spcBef>
                                <a:spcPct val="20000"/>
                              </a:spcBef>
                              <a:buChar char="•"/>
                              <a:defRPr sz="2400"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3pPr>
                            <a:lvl4pPr marL="1600200" indent="-228600" eaLnBrk="0" hangingPunct="0">
                              <a:spcBef>
                                <a:spcPct val="20000"/>
                              </a:spcBef>
                              <a:buChar char="–"/>
                              <a:defRPr sz="2000"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4pPr>
                            <a:lvl5pPr marL="2057400" indent="-228600" eaLnBrk="0" hangingPunct="0">
                              <a:spcBef>
                                <a:spcPct val="20000"/>
                              </a:spcBef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har char="»"/>
                              <a:defRPr sz="2000">
                                <a:solidFill>
                                  <a:schemeClr val="tx1"/>
                                </a:solidFill>
                                <a:latin typeface="Arial" charset="0"/>
                              </a:defRPr>
                            </a:lvl9pPr>
                          </a:lstStyle>
                          <a:p>
                            <a:pPr eaLnBrk="1" hangingPunct="1">
                              <a:spcBef>
                                <a:spcPct val="0"/>
                              </a:spcBef>
                              <a:buFontTx/>
                              <a:buNone/>
                            </a:pPr>
                            <a:r>
                              <a:rPr lang="en-US" altLang="fr-FR" sz="2600" i="1">
                                <a:solidFill>
                                  <a:srgbClr val="000000"/>
                                </a:solidFill>
                                <a:latin typeface="Symbol" pitchFamily="18" charset="2"/>
                              </a:rPr>
                              <a:t>a</a:t>
                            </a:r>
                            <a:endParaRPr lang="en-US" altLang="fr-FR" sz="2400" i="1">
                              <a:latin typeface="Times New Roman" pitchFamily="18" charset="0"/>
                            </a:endParaRPr>
                          </a:p>
                        </p:txBody>
                      </p:sp>
                    </p:grpSp>
                    <p:sp>
                      <p:nvSpPr>
                        <p:cNvPr id="16447" name="Rectangle 60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513" y="3735"/>
                          <a:ext cx="40" cy="17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wrap="none" lIns="0" tIns="0" rIns="0" bIns="0">
                          <a:spAutoFit/>
                        </a:bodyPr>
                        <a:lstStyle>
                          <a:lvl1pPr eaLnBrk="0" hangingPunct="0">
                            <a:spcBef>
                              <a:spcPct val="20000"/>
                            </a:spcBef>
                            <a:buChar char="•"/>
                            <a:defRPr sz="32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1pPr>
                          <a:lvl2pPr marL="742950" indent="-285750" eaLnBrk="0" hangingPunct="0">
                            <a:spcBef>
                              <a:spcPct val="20000"/>
                            </a:spcBef>
                            <a:buChar char="–"/>
                            <a:defRPr sz="28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2pPr>
                          <a:lvl3pPr marL="1143000" indent="-228600" eaLnBrk="0" hangingPunct="0">
                            <a:spcBef>
                              <a:spcPct val="20000"/>
                            </a:spcBef>
                            <a:buChar char="•"/>
                            <a:defRPr sz="24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3pPr>
                          <a:lvl4pPr marL="1600200" indent="-228600" eaLnBrk="0" hangingPunct="0">
                            <a:spcBef>
                              <a:spcPct val="20000"/>
                            </a:spcBef>
                            <a:buChar char="–"/>
                            <a:defRPr sz="20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4pPr>
                          <a:lvl5pPr marL="2057400" indent="-228600" eaLnBrk="0" hangingPunct="0">
                            <a:spcBef>
                              <a:spcPct val="20000"/>
                            </a:spcBef>
                            <a:buChar char="»"/>
                            <a:defRPr sz="20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20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20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20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20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9pPr>
                        </a:lstStyle>
                        <a:p>
                          <a:pPr eaLnBrk="1" hangingPunct="1">
                            <a:spcBef>
                              <a:spcPct val="0"/>
                            </a:spcBef>
                            <a:buFontTx/>
                            <a:buNone/>
                          </a:pPr>
                          <a:r>
                            <a:rPr lang="en-US" altLang="fr-FR" sz="1800" i="1">
                              <a:solidFill>
                                <a:srgbClr val="000000"/>
                              </a:solidFill>
                              <a:latin typeface="Times" pitchFamily="18" charset="0"/>
                            </a:rPr>
                            <a:t>i</a:t>
                          </a:r>
                          <a:endParaRPr lang="en-US" altLang="fr-FR" sz="2400" i="1">
                            <a:latin typeface="Times New Roman" pitchFamily="18" charset="0"/>
                          </a:endParaRPr>
                        </a:p>
                      </p:txBody>
                    </p:sp>
                  </p:grpSp>
                  <p:grpSp>
                    <p:nvGrpSpPr>
                      <p:cNvPr id="16417" name="Group 6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549" y="3653"/>
                        <a:ext cx="182" cy="256"/>
                        <a:chOff x="4549" y="3653"/>
                        <a:chExt cx="182" cy="256"/>
                      </a:xfrm>
                    </p:grpSpPr>
                    <p:sp>
                      <p:nvSpPr>
                        <p:cNvPr id="16444" name="Rectangle 6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549" y="3653"/>
                          <a:ext cx="132" cy="25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wrap="none" lIns="0" tIns="0" rIns="0" bIns="0">
                          <a:spAutoFit/>
                        </a:bodyPr>
                        <a:lstStyle>
                          <a:lvl1pPr eaLnBrk="0" hangingPunct="0">
                            <a:spcBef>
                              <a:spcPct val="20000"/>
                            </a:spcBef>
                            <a:buChar char="•"/>
                            <a:defRPr sz="32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1pPr>
                          <a:lvl2pPr marL="742950" indent="-285750" eaLnBrk="0" hangingPunct="0">
                            <a:spcBef>
                              <a:spcPct val="20000"/>
                            </a:spcBef>
                            <a:buChar char="–"/>
                            <a:defRPr sz="28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2pPr>
                          <a:lvl3pPr marL="1143000" indent="-228600" eaLnBrk="0" hangingPunct="0">
                            <a:spcBef>
                              <a:spcPct val="20000"/>
                            </a:spcBef>
                            <a:buChar char="•"/>
                            <a:defRPr sz="24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3pPr>
                          <a:lvl4pPr marL="1600200" indent="-228600" eaLnBrk="0" hangingPunct="0">
                            <a:spcBef>
                              <a:spcPct val="20000"/>
                            </a:spcBef>
                            <a:buChar char="–"/>
                            <a:defRPr sz="20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4pPr>
                          <a:lvl5pPr marL="2057400" indent="-228600" eaLnBrk="0" hangingPunct="0">
                            <a:spcBef>
                              <a:spcPct val="20000"/>
                            </a:spcBef>
                            <a:buChar char="»"/>
                            <a:defRPr sz="20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20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20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20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20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9pPr>
                        </a:lstStyle>
                        <a:p>
                          <a:pPr eaLnBrk="1" hangingPunct="1">
                            <a:spcBef>
                              <a:spcPct val="0"/>
                            </a:spcBef>
                            <a:buFontTx/>
                            <a:buNone/>
                          </a:pPr>
                          <a:r>
                            <a:rPr lang="en-US" altLang="fr-FR" sz="2600" i="1">
                              <a:solidFill>
                                <a:srgbClr val="000000"/>
                              </a:solidFill>
                              <a:latin typeface="Symbol" pitchFamily="18" charset="2"/>
                            </a:rPr>
                            <a:t>a</a:t>
                          </a:r>
                          <a:endParaRPr lang="en-US" altLang="fr-FR" sz="2400" i="1">
                            <a:latin typeface="Times New Roman" pitchFamily="18" charset="0"/>
                          </a:endParaRPr>
                        </a:p>
                      </p:txBody>
                    </p:sp>
                    <p:sp>
                      <p:nvSpPr>
                        <p:cNvPr id="16445" name="Rectangle 63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691" y="3735"/>
                          <a:ext cx="40" cy="17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wrap="none" lIns="0" tIns="0" rIns="0" bIns="0">
                          <a:spAutoFit/>
                        </a:bodyPr>
                        <a:lstStyle>
                          <a:lvl1pPr eaLnBrk="0" hangingPunct="0">
                            <a:spcBef>
                              <a:spcPct val="20000"/>
                            </a:spcBef>
                            <a:buChar char="•"/>
                            <a:defRPr sz="32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1pPr>
                          <a:lvl2pPr marL="742950" indent="-285750" eaLnBrk="0" hangingPunct="0">
                            <a:spcBef>
                              <a:spcPct val="20000"/>
                            </a:spcBef>
                            <a:buChar char="–"/>
                            <a:defRPr sz="28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2pPr>
                          <a:lvl3pPr marL="1143000" indent="-228600" eaLnBrk="0" hangingPunct="0">
                            <a:spcBef>
                              <a:spcPct val="20000"/>
                            </a:spcBef>
                            <a:buChar char="•"/>
                            <a:defRPr sz="24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3pPr>
                          <a:lvl4pPr marL="1600200" indent="-228600" eaLnBrk="0" hangingPunct="0">
                            <a:spcBef>
                              <a:spcPct val="20000"/>
                            </a:spcBef>
                            <a:buChar char="–"/>
                            <a:defRPr sz="20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4pPr>
                          <a:lvl5pPr marL="2057400" indent="-228600" eaLnBrk="0" hangingPunct="0">
                            <a:spcBef>
                              <a:spcPct val="20000"/>
                            </a:spcBef>
                            <a:buChar char="»"/>
                            <a:defRPr sz="20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20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20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20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20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9pPr>
                        </a:lstStyle>
                        <a:p>
                          <a:pPr eaLnBrk="1" hangingPunct="1">
                            <a:spcBef>
                              <a:spcPct val="0"/>
                            </a:spcBef>
                            <a:buFontTx/>
                            <a:buNone/>
                          </a:pPr>
                          <a:r>
                            <a:rPr lang="en-US" altLang="fr-FR" sz="1800" i="1">
                              <a:solidFill>
                                <a:srgbClr val="000000"/>
                              </a:solidFill>
                              <a:latin typeface="Times" pitchFamily="18" charset="0"/>
                            </a:rPr>
                            <a:t>j</a:t>
                          </a:r>
                          <a:endParaRPr lang="en-US" altLang="fr-FR" sz="2400" i="1">
                            <a:latin typeface="Times New Roman" pitchFamily="18" charset="0"/>
                          </a:endParaRPr>
                        </a:p>
                      </p:txBody>
                    </p:sp>
                  </p:grpSp>
                  <p:grpSp>
                    <p:nvGrpSpPr>
                      <p:cNvPr id="16418" name="Group 9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726" y="3629"/>
                        <a:ext cx="699" cy="276"/>
                        <a:chOff x="4726" y="3629"/>
                        <a:chExt cx="699" cy="276"/>
                      </a:xfrm>
                    </p:grpSpPr>
                    <p:sp>
                      <p:nvSpPr>
                        <p:cNvPr id="16419" name="Rectangle 6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726" y="3653"/>
                          <a:ext cx="93" cy="25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wrap="none" lIns="0" tIns="0" rIns="0" bIns="0">
                          <a:spAutoFit/>
                        </a:bodyPr>
                        <a:lstStyle>
                          <a:lvl1pPr eaLnBrk="0" hangingPunct="0">
                            <a:spcBef>
                              <a:spcPct val="20000"/>
                            </a:spcBef>
                            <a:buChar char="•"/>
                            <a:defRPr sz="32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1pPr>
                          <a:lvl2pPr marL="742950" indent="-285750" eaLnBrk="0" hangingPunct="0">
                            <a:spcBef>
                              <a:spcPct val="20000"/>
                            </a:spcBef>
                            <a:buChar char="–"/>
                            <a:defRPr sz="28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2pPr>
                          <a:lvl3pPr marL="1143000" indent="-228600" eaLnBrk="0" hangingPunct="0">
                            <a:spcBef>
                              <a:spcPct val="20000"/>
                            </a:spcBef>
                            <a:buChar char="•"/>
                            <a:defRPr sz="24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3pPr>
                          <a:lvl4pPr marL="1600200" indent="-228600" eaLnBrk="0" hangingPunct="0">
                            <a:spcBef>
                              <a:spcPct val="20000"/>
                            </a:spcBef>
                            <a:buChar char="–"/>
                            <a:defRPr sz="20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4pPr>
                          <a:lvl5pPr marL="2057400" indent="-228600" eaLnBrk="0" hangingPunct="0">
                            <a:spcBef>
                              <a:spcPct val="20000"/>
                            </a:spcBef>
                            <a:buChar char="»"/>
                            <a:defRPr sz="20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20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20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20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har char="»"/>
                            <a:defRPr sz="2000">
                              <a:solidFill>
                                <a:schemeClr val="tx1"/>
                              </a:solidFill>
                              <a:latin typeface="Arial" charset="0"/>
                            </a:defRPr>
                          </a:lvl9pPr>
                        </a:lstStyle>
                        <a:p>
                          <a:pPr eaLnBrk="1" hangingPunct="1">
                            <a:spcBef>
                              <a:spcPct val="0"/>
                            </a:spcBef>
                            <a:buFontTx/>
                            <a:buNone/>
                          </a:pPr>
                          <a:r>
                            <a:rPr lang="en-US" altLang="fr-FR" sz="2600" i="1">
                              <a:solidFill>
                                <a:srgbClr val="000000"/>
                              </a:solidFill>
                              <a:latin typeface="Times" pitchFamily="18" charset="0"/>
                            </a:rPr>
                            <a:t>e</a:t>
                          </a:r>
                          <a:endParaRPr lang="en-US" altLang="fr-FR" sz="2400" i="1">
                            <a:latin typeface="Times New Roman" pitchFamily="18" charset="0"/>
                          </a:endParaRPr>
                        </a:p>
                      </p:txBody>
                    </p:sp>
                    <p:grpSp>
                      <p:nvGrpSpPr>
                        <p:cNvPr id="16420" name="Group 89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4821" y="3629"/>
                          <a:ext cx="604" cy="212"/>
                          <a:chOff x="4821" y="3629"/>
                          <a:chExt cx="604" cy="212"/>
                        </a:xfrm>
                      </p:grpSpPr>
                      <p:sp>
                        <p:nvSpPr>
                          <p:cNvPr id="16421" name="Arc 66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4821" y="3654"/>
                            <a:ext cx="36" cy="93"/>
                          </a:xfrm>
                          <a:custGeom>
                            <a:avLst/>
                            <a:gdLst>
                              <a:gd name="T0" fmla="*/ 0 w 21600"/>
                              <a:gd name="T1" fmla="*/ 0 h 21473"/>
                              <a:gd name="T2" fmla="*/ 0 w 21600"/>
                              <a:gd name="T3" fmla="*/ 0 h 21473"/>
                              <a:gd name="T4" fmla="*/ 0 w 21600"/>
                              <a:gd name="T5" fmla="*/ 0 h 21473"/>
                              <a:gd name="T6" fmla="*/ 0 60000 65536"/>
                              <a:gd name="T7" fmla="*/ 0 60000 65536"/>
                              <a:gd name="T8" fmla="*/ 0 60000 65536"/>
                            </a:gdLst>
                            <a:ahLst/>
                            <a:cxnLst>
                              <a:cxn ang="T6">
                                <a:pos x="T0" y="T1"/>
                              </a:cxn>
                              <a:cxn ang="T7">
                                <a:pos x="T2" y="T3"/>
                              </a:cxn>
                              <a:cxn ang="T8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473" fill="none" extrusionOk="0">
                                <a:moveTo>
                                  <a:pt x="0" y="21454"/>
                                </a:moveTo>
                                <a:cubicBezTo>
                                  <a:pt x="9" y="10438"/>
                                  <a:pt x="8307" y="1194"/>
                                  <a:pt x="19258" y="0"/>
                                </a:cubicBezTo>
                              </a:path>
                              <a:path w="21600" h="21473" stroke="0" extrusionOk="0">
                                <a:moveTo>
                                  <a:pt x="0" y="21454"/>
                                </a:moveTo>
                                <a:cubicBezTo>
                                  <a:pt x="9" y="10438"/>
                                  <a:pt x="8307" y="1194"/>
                                  <a:pt x="19258" y="0"/>
                                </a:cubicBezTo>
                                <a:lnTo>
                                  <a:pt x="21600" y="21473"/>
                                </a:lnTo>
                                <a:lnTo>
                                  <a:pt x="0" y="21454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000000"/>
                          </a:solidFill>
                          <a:ln>
                            <a:noFill/>
                          </a:ln>
                          <a:extLs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round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fr-FR"/>
                          </a:p>
                        </p:txBody>
                      </p:sp>
                      <p:sp>
                        <p:nvSpPr>
                          <p:cNvPr id="16422" name="Arc 67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4833" y="3653"/>
                            <a:ext cx="24" cy="94"/>
                          </a:xfrm>
                          <a:custGeom>
                            <a:avLst/>
                            <a:gdLst>
                              <a:gd name="T0" fmla="*/ 0 w 21600"/>
                              <a:gd name="T1" fmla="*/ 0 h 21600"/>
                              <a:gd name="T2" fmla="*/ 0 w 21600"/>
                              <a:gd name="T3" fmla="*/ 0 h 21600"/>
                              <a:gd name="T4" fmla="*/ 0 w 21600"/>
                              <a:gd name="T5" fmla="*/ 0 h 21600"/>
                              <a:gd name="T6" fmla="*/ 0 60000 65536"/>
                              <a:gd name="T7" fmla="*/ 0 60000 65536"/>
                              <a:gd name="T8" fmla="*/ 0 60000 65536"/>
                            </a:gdLst>
                            <a:ahLst/>
                            <a:cxnLst>
                              <a:cxn ang="T6">
                                <a:pos x="T0" y="T1"/>
                              </a:cxn>
                              <a:cxn ang="T7">
                                <a:pos x="T2" y="T3"/>
                              </a:cxn>
                              <a:cxn ang="T8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0" y="21581"/>
                                </a:moveTo>
                                <a:cubicBezTo>
                                  <a:pt x="10" y="9687"/>
                                  <a:pt x="9633" y="40"/>
                                  <a:pt x="21526" y="0"/>
                                </a:cubicBezTo>
                              </a:path>
                              <a:path w="21600" h="21600" stroke="0" extrusionOk="0">
                                <a:moveTo>
                                  <a:pt x="0" y="21581"/>
                                </a:moveTo>
                                <a:cubicBezTo>
                                  <a:pt x="10" y="9687"/>
                                  <a:pt x="9633" y="40"/>
                                  <a:pt x="21526" y="0"/>
                                </a:cubicBezTo>
                                <a:lnTo>
                                  <a:pt x="21600" y="21600"/>
                                </a:lnTo>
                                <a:lnTo>
                                  <a:pt x="0" y="21581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FFFFFF"/>
                          </a:solidFill>
                          <a:ln>
                            <a:noFill/>
                          </a:ln>
                          <a:extLs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round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fr-FR"/>
                          </a:p>
                        </p:txBody>
                      </p:sp>
                      <p:sp>
                        <p:nvSpPr>
                          <p:cNvPr id="16423" name="Arc 68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4821" y="3747"/>
                            <a:ext cx="36" cy="93"/>
                          </a:xfrm>
                          <a:custGeom>
                            <a:avLst/>
                            <a:gdLst>
                              <a:gd name="T0" fmla="*/ 0 w 21600"/>
                              <a:gd name="T1" fmla="*/ 0 h 21491"/>
                              <a:gd name="T2" fmla="*/ 0 w 21600"/>
                              <a:gd name="T3" fmla="*/ 0 h 21491"/>
                              <a:gd name="T4" fmla="*/ 0 w 21600"/>
                              <a:gd name="T5" fmla="*/ 0 h 21491"/>
                              <a:gd name="T6" fmla="*/ 0 60000 65536"/>
                              <a:gd name="T7" fmla="*/ 0 60000 65536"/>
                              <a:gd name="T8" fmla="*/ 0 60000 65536"/>
                            </a:gdLst>
                            <a:ahLst/>
                            <a:cxnLst>
                              <a:cxn ang="T6">
                                <a:pos x="T0" y="T1"/>
                              </a:cxn>
                              <a:cxn ang="T7">
                                <a:pos x="T2" y="T3"/>
                              </a:cxn>
                              <a:cxn ang="T8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491" fill="none" extrusionOk="0">
                                <a:moveTo>
                                  <a:pt x="19253" y="21491"/>
                                </a:moveTo>
                                <a:cubicBezTo>
                                  <a:pt x="8297" y="20294"/>
                                  <a:pt x="0" y="11040"/>
                                  <a:pt x="0" y="19"/>
                                </a:cubicBezTo>
                                <a:cubicBezTo>
                                  <a:pt x="-1" y="12"/>
                                  <a:pt x="0" y="6"/>
                                  <a:pt x="0" y="0"/>
                                </a:cubicBezTo>
                              </a:path>
                              <a:path w="21600" h="21491" stroke="0" extrusionOk="0">
                                <a:moveTo>
                                  <a:pt x="19253" y="21491"/>
                                </a:moveTo>
                                <a:cubicBezTo>
                                  <a:pt x="8297" y="20294"/>
                                  <a:pt x="0" y="11040"/>
                                  <a:pt x="0" y="19"/>
                                </a:cubicBezTo>
                                <a:cubicBezTo>
                                  <a:pt x="-1" y="12"/>
                                  <a:pt x="0" y="6"/>
                                  <a:pt x="0" y="0"/>
                                </a:cubicBezTo>
                                <a:lnTo>
                                  <a:pt x="21600" y="19"/>
                                </a:lnTo>
                                <a:lnTo>
                                  <a:pt x="19253" y="21491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000000"/>
                          </a:solidFill>
                          <a:ln>
                            <a:noFill/>
                          </a:ln>
                          <a:extLs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round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fr-FR"/>
                          </a:p>
                        </p:txBody>
                      </p:sp>
                      <p:sp>
                        <p:nvSpPr>
                          <p:cNvPr id="16424" name="Arc 69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4833" y="3747"/>
                            <a:ext cx="24" cy="94"/>
                          </a:xfrm>
                          <a:custGeom>
                            <a:avLst/>
                            <a:gdLst>
                              <a:gd name="T0" fmla="*/ 0 w 21600"/>
                              <a:gd name="T1" fmla="*/ 0 h 21619"/>
                              <a:gd name="T2" fmla="*/ 0 w 21600"/>
                              <a:gd name="T3" fmla="*/ 0 h 21619"/>
                              <a:gd name="T4" fmla="*/ 0 w 21600"/>
                              <a:gd name="T5" fmla="*/ 0 h 21619"/>
                              <a:gd name="T6" fmla="*/ 0 60000 65536"/>
                              <a:gd name="T7" fmla="*/ 0 60000 65536"/>
                              <a:gd name="T8" fmla="*/ 0 60000 65536"/>
                            </a:gdLst>
                            <a:ahLst/>
                            <a:cxnLst>
                              <a:cxn ang="T6">
                                <a:pos x="T0" y="T1"/>
                              </a:cxn>
                              <a:cxn ang="T7">
                                <a:pos x="T2" y="T3"/>
                              </a:cxn>
                              <a:cxn ang="T8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19" fill="none" extrusionOk="0">
                                <a:moveTo>
                                  <a:pt x="21526" y="21618"/>
                                </a:moveTo>
                                <a:cubicBezTo>
                                  <a:pt x="9625" y="21578"/>
                                  <a:pt x="0" y="11919"/>
                                  <a:pt x="0" y="19"/>
                                </a:cubicBezTo>
                                <a:cubicBezTo>
                                  <a:pt x="-1" y="12"/>
                                  <a:pt x="0" y="6"/>
                                  <a:pt x="0" y="0"/>
                                </a:cubicBezTo>
                              </a:path>
                              <a:path w="21600" h="21619" stroke="0" extrusionOk="0">
                                <a:moveTo>
                                  <a:pt x="21526" y="21618"/>
                                </a:moveTo>
                                <a:cubicBezTo>
                                  <a:pt x="9625" y="21578"/>
                                  <a:pt x="0" y="11919"/>
                                  <a:pt x="0" y="19"/>
                                </a:cubicBezTo>
                                <a:cubicBezTo>
                                  <a:pt x="-1" y="12"/>
                                  <a:pt x="0" y="6"/>
                                  <a:pt x="0" y="0"/>
                                </a:cubicBezTo>
                                <a:lnTo>
                                  <a:pt x="21600" y="19"/>
                                </a:lnTo>
                                <a:lnTo>
                                  <a:pt x="21526" y="21618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FFFFFF"/>
                          </a:solidFill>
                          <a:ln>
                            <a:noFill/>
                          </a:ln>
                          <a:extLs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round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fr-FR"/>
                          </a:p>
                        </p:txBody>
                      </p:sp>
                      <p:sp>
                        <p:nvSpPr>
                          <p:cNvPr id="16425" name="Arc 70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5389" y="3654"/>
                            <a:ext cx="36" cy="93"/>
                          </a:xfrm>
                          <a:custGeom>
                            <a:avLst/>
                            <a:gdLst>
                              <a:gd name="T0" fmla="*/ 0 w 21600"/>
                              <a:gd name="T1" fmla="*/ 0 h 21478"/>
                              <a:gd name="T2" fmla="*/ 0 w 21600"/>
                              <a:gd name="T3" fmla="*/ 0 h 21478"/>
                              <a:gd name="T4" fmla="*/ 0 w 21600"/>
                              <a:gd name="T5" fmla="*/ 0 h 21478"/>
                              <a:gd name="T6" fmla="*/ 0 60000 65536"/>
                              <a:gd name="T7" fmla="*/ 0 60000 65536"/>
                              <a:gd name="T8" fmla="*/ 0 60000 65536"/>
                            </a:gdLst>
                            <a:ahLst/>
                            <a:cxnLst>
                              <a:cxn ang="T6">
                                <a:pos x="T0" y="T1"/>
                              </a:cxn>
                              <a:cxn ang="T7">
                                <a:pos x="T2" y="T3"/>
                              </a:cxn>
                              <a:cxn ang="T8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478" fill="none" extrusionOk="0">
                                <a:moveTo>
                                  <a:pt x="2293" y="0"/>
                                </a:moveTo>
                                <a:cubicBezTo>
                                  <a:pt x="13265" y="1172"/>
                                  <a:pt x="21590" y="10424"/>
                                  <a:pt x="21599" y="21459"/>
                                </a:cubicBezTo>
                              </a:path>
                              <a:path w="21600" h="21478" stroke="0" extrusionOk="0">
                                <a:moveTo>
                                  <a:pt x="2293" y="0"/>
                                </a:moveTo>
                                <a:cubicBezTo>
                                  <a:pt x="13265" y="1172"/>
                                  <a:pt x="21590" y="10424"/>
                                  <a:pt x="21599" y="21459"/>
                                </a:cubicBezTo>
                                <a:lnTo>
                                  <a:pt x="0" y="21478"/>
                                </a:lnTo>
                                <a:lnTo>
                                  <a:pt x="2293" y="0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000000"/>
                          </a:solidFill>
                          <a:ln>
                            <a:noFill/>
                          </a:ln>
                          <a:extLs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round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fr-FR"/>
                          </a:p>
                        </p:txBody>
                      </p:sp>
                      <p:sp>
                        <p:nvSpPr>
                          <p:cNvPr id="16426" name="Arc 71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5389" y="3653"/>
                            <a:ext cx="24" cy="94"/>
                          </a:xfrm>
                          <a:custGeom>
                            <a:avLst/>
                            <a:gdLst>
                              <a:gd name="T0" fmla="*/ 0 w 21673"/>
                              <a:gd name="T1" fmla="*/ 0 h 21600"/>
                              <a:gd name="T2" fmla="*/ 0 w 21673"/>
                              <a:gd name="T3" fmla="*/ 0 h 21600"/>
                              <a:gd name="T4" fmla="*/ 0 w 21673"/>
                              <a:gd name="T5" fmla="*/ 0 h 21600"/>
                              <a:gd name="T6" fmla="*/ 0 60000 65536"/>
                              <a:gd name="T7" fmla="*/ 0 60000 65536"/>
                              <a:gd name="T8" fmla="*/ 0 60000 65536"/>
                            </a:gdLst>
                            <a:ahLst/>
                            <a:cxnLst>
                              <a:cxn ang="T6">
                                <a:pos x="T0" y="T1"/>
                              </a:cxn>
                              <a:cxn ang="T7">
                                <a:pos x="T2" y="T3"/>
                              </a:cxn>
                              <a:cxn ang="T8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73" h="21600" fill="none" extrusionOk="0">
                                <a:moveTo>
                                  <a:pt x="0" y="0"/>
                                </a:moveTo>
                                <a:cubicBezTo>
                                  <a:pt x="24" y="0"/>
                                  <a:pt x="48" y="-1"/>
                                  <a:pt x="73" y="0"/>
                                </a:cubicBezTo>
                                <a:cubicBezTo>
                                  <a:pt x="11994" y="0"/>
                                  <a:pt x="21662" y="9659"/>
                                  <a:pt x="21672" y="21581"/>
                                </a:cubicBezTo>
                              </a:path>
                              <a:path w="21673" h="21600" stroke="0" extrusionOk="0">
                                <a:moveTo>
                                  <a:pt x="0" y="0"/>
                                </a:moveTo>
                                <a:cubicBezTo>
                                  <a:pt x="24" y="0"/>
                                  <a:pt x="48" y="-1"/>
                                  <a:pt x="73" y="0"/>
                                </a:cubicBezTo>
                                <a:cubicBezTo>
                                  <a:pt x="11994" y="0"/>
                                  <a:pt x="21662" y="9659"/>
                                  <a:pt x="21672" y="21581"/>
                                </a:cubicBezTo>
                                <a:lnTo>
                                  <a:pt x="73" y="21600"/>
                                </a:lnTo>
                                <a:lnTo>
                                  <a:pt x="0" y="0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FFFFFF"/>
                          </a:solidFill>
                          <a:ln>
                            <a:noFill/>
                          </a:ln>
                          <a:extLs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round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fr-FR"/>
                          </a:p>
                        </p:txBody>
                      </p:sp>
                      <p:sp>
                        <p:nvSpPr>
                          <p:cNvPr id="16427" name="Arc 72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5389" y="3747"/>
                            <a:ext cx="36" cy="93"/>
                          </a:xfrm>
                          <a:custGeom>
                            <a:avLst/>
                            <a:gdLst>
                              <a:gd name="T0" fmla="*/ 0 w 21600"/>
                              <a:gd name="T1" fmla="*/ 0 h 21496"/>
                              <a:gd name="T2" fmla="*/ 0 w 21600"/>
                              <a:gd name="T3" fmla="*/ 0 h 21496"/>
                              <a:gd name="T4" fmla="*/ 0 w 21600"/>
                              <a:gd name="T5" fmla="*/ 0 h 21496"/>
                              <a:gd name="T6" fmla="*/ 0 60000 65536"/>
                              <a:gd name="T7" fmla="*/ 0 60000 65536"/>
                              <a:gd name="T8" fmla="*/ 0 60000 65536"/>
                            </a:gdLst>
                            <a:ahLst/>
                            <a:cxnLst>
                              <a:cxn ang="T6">
                                <a:pos x="T0" y="T1"/>
                              </a:cxn>
                              <a:cxn ang="T7">
                                <a:pos x="T2" y="T3"/>
                              </a:cxn>
                              <a:cxn ang="T8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496" fill="none" extrusionOk="0">
                                <a:moveTo>
                                  <a:pt x="21599" y="0"/>
                                </a:moveTo>
                                <a:cubicBezTo>
                                  <a:pt x="21599" y="6"/>
                                  <a:pt x="21600" y="12"/>
                                  <a:pt x="21600" y="19"/>
                                </a:cubicBezTo>
                                <a:cubicBezTo>
                                  <a:pt x="21600" y="11058"/>
                                  <a:pt x="13275" y="20321"/>
                                  <a:pt x="2298" y="21496"/>
                                </a:cubicBezTo>
                              </a:path>
                              <a:path w="21600" h="21496" stroke="0" extrusionOk="0">
                                <a:moveTo>
                                  <a:pt x="21599" y="0"/>
                                </a:moveTo>
                                <a:cubicBezTo>
                                  <a:pt x="21599" y="6"/>
                                  <a:pt x="21600" y="12"/>
                                  <a:pt x="21600" y="19"/>
                                </a:cubicBezTo>
                                <a:cubicBezTo>
                                  <a:pt x="21600" y="11058"/>
                                  <a:pt x="13275" y="20321"/>
                                  <a:pt x="2298" y="21496"/>
                                </a:cubicBezTo>
                                <a:lnTo>
                                  <a:pt x="0" y="19"/>
                                </a:lnTo>
                                <a:lnTo>
                                  <a:pt x="21599" y="0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000000"/>
                          </a:solidFill>
                          <a:ln>
                            <a:noFill/>
                          </a:ln>
                          <a:extLs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round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fr-FR"/>
                          </a:p>
                        </p:txBody>
                      </p:sp>
                      <p:sp>
                        <p:nvSpPr>
                          <p:cNvPr id="16428" name="Arc 73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5389" y="3747"/>
                            <a:ext cx="24" cy="94"/>
                          </a:xfrm>
                          <a:custGeom>
                            <a:avLst/>
                            <a:gdLst>
                              <a:gd name="T0" fmla="*/ 0 w 21674"/>
                              <a:gd name="T1" fmla="*/ 0 h 21619"/>
                              <a:gd name="T2" fmla="*/ 0 w 21674"/>
                              <a:gd name="T3" fmla="*/ 0 h 21619"/>
                              <a:gd name="T4" fmla="*/ 0 w 21674"/>
                              <a:gd name="T5" fmla="*/ 0 h 21619"/>
                              <a:gd name="T6" fmla="*/ 0 60000 65536"/>
                              <a:gd name="T7" fmla="*/ 0 60000 65536"/>
                              <a:gd name="T8" fmla="*/ 0 60000 65536"/>
                            </a:gdLst>
                            <a:ahLst/>
                            <a:cxnLst>
                              <a:cxn ang="T6">
                                <a:pos x="T0" y="T1"/>
                              </a:cxn>
                              <a:cxn ang="T7">
                                <a:pos x="T2" y="T3"/>
                              </a:cxn>
                              <a:cxn ang="T8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74" h="21619" fill="none" extrusionOk="0">
                                <a:moveTo>
                                  <a:pt x="21673" y="0"/>
                                </a:moveTo>
                                <a:cubicBezTo>
                                  <a:pt x="21673" y="6"/>
                                  <a:pt x="21674" y="12"/>
                                  <a:pt x="21674" y="19"/>
                                </a:cubicBezTo>
                                <a:cubicBezTo>
                                  <a:pt x="21674" y="11948"/>
                                  <a:pt x="12003" y="21619"/>
                                  <a:pt x="74" y="21619"/>
                                </a:cubicBezTo>
                                <a:cubicBezTo>
                                  <a:pt x="49" y="21619"/>
                                  <a:pt x="24" y="21618"/>
                                  <a:pt x="0" y="21618"/>
                                </a:cubicBezTo>
                              </a:path>
                              <a:path w="21674" h="21619" stroke="0" extrusionOk="0">
                                <a:moveTo>
                                  <a:pt x="21673" y="0"/>
                                </a:moveTo>
                                <a:cubicBezTo>
                                  <a:pt x="21673" y="6"/>
                                  <a:pt x="21674" y="12"/>
                                  <a:pt x="21674" y="19"/>
                                </a:cubicBezTo>
                                <a:cubicBezTo>
                                  <a:pt x="21674" y="11948"/>
                                  <a:pt x="12003" y="21619"/>
                                  <a:pt x="74" y="21619"/>
                                </a:cubicBezTo>
                                <a:cubicBezTo>
                                  <a:pt x="49" y="21619"/>
                                  <a:pt x="24" y="21618"/>
                                  <a:pt x="0" y="21618"/>
                                </a:cubicBezTo>
                                <a:lnTo>
                                  <a:pt x="74" y="19"/>
                                </a:lnTo>
                                <a:lnTo>
                                  <a:pt x="21673" y="0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FFFFFF"/>
                          </a:solidFill>
                          <a:ln>
                            <a:noFill/>
                          </a:ln>
                          <a:extLs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round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fr-FR"/>
                          </a:p>
                        </p:txBody>
                      </p:sp>
                      <p:grpSp>
                        <p:nvGrpSpPr>
                          <p:cNvPr id="16429" name="Group 88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4832" y="3629"/>
                            <a:ext cx="550" cy="207"/>
                            <a:chOff x="4832" y="3629"/>
                            <a:chExt cx="550" cy="207"/>
                          </a:xfrm>
                        </p:grpSpPr>
                        <p:grpSp>
                          <p:nvGrpSpPr>
                            <p:cNvPr id="16430" name="Group 79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4832" y="3629"/>
                              <a:ext cx="177" cy="207"/>
                              <a:chOff x="4832" y="3629"/>
                              <a:chExt cx="177" cy="207"/>
                            </a:xfrm>
                          </p:grpSpPr>
                          <p:grpSp>
                            <p:nvGrpSpPr>
                              <p:cNvPr id="16439" name="Group 76"/>
                              <p:cNvGrpSpPr>
                                <a:grpSpLocks/>
                              </p:cNvGrpSpPr>
                              <p:nvPr/>
                            </p:nvGrpSpPr>
                            <p:grpSpPr bwMode="auto">
                              <a:xfrm>
                                <a:off x="4832" y="3653"/>
                                <a:ext cx="120" cy="174"/>
                                <a:chOff x="4832" y="3653"/>
                                <a:chExt cx="120" cy="174"/>
                              </a:xfrm>
                            </p:grpSpPr>
                            <p:sp>
                              <p:nvSpPr>
                                <p:cNvPr id="16442" name="Rectangle 74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4832" y="3653"/>
                                  <a:ext cx="48" cy="174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  <a:extLst>
                                  <a:ext uri="{909E8E84-426E-40DD-AFC4-6F175D3DCCD1}">
                                    <a14:hiddenFill xmlns:a14="http://schemas.microsoft.com/office/drawing/2010/main">
                                      <a:solidFill>
                                        <a:srgbClr val="FFFFFF"/>
                                      </a:solidFill>
                                    </a14:hiddenFill>
                                  </a:ext>
                                  <a:ext uri="{91240B29-F687-4F45-9708-019B960494DF}">
                                    <a14:hiddenLine xmlns:a14="http://schemas.microsoft.com/office/drawing/2010/main" w="9525">
                                      <a:solidFill>
                                        <a:srgbClr val="000000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</a:extLst>
                              </p:spPr>
                              <p:txBody>
                                <a:bodyPr wrap="none" lIns="0" tIns="0" rIns="0" bIns="0">
                                  <a:spAutoFit/>
                                </a:bodyPr>
                                <a:lstStyle>
                                  <a:lvl1pPr eaLnBrk="0" hangingPunct="0">
                                    <a:spcBef>
                                      <a:spcPct val="20000"/>
                                    </a:spcBef>
                                    <a:buChar char="•"/>
                                    <a:defRPr sz="3200">
                                      <a:solidFill>
                                        <a:schemeClr val="tx1"/>
                                      </a:solidFill>
                                      <a:latin typeface="Arial" charset="0"/>
                                    </a:defRPr>
                                  </a:lvl1pPr>
                                  <a:lvl2pPr marL="742950" indent="-285750" eaLnBrk="0" hangingPunct="0">
                                    <a:spcBef>
                                      <a:spcPct val="20000"/>
                                    </a:spcBef>
                                    <a:buChar char="–"/>
                                    <a:defRPr sz="2800">
                                      <a:solidFill>
                                        <a:schemeClr val="tx1"/>
                                      </a:solidFill>
                                      <a:latin typeface="Arial" charset="0"/>
                                    </a:defRPr>
                                  </a:lvl2pPr>
                                  <a:lvl3pPr marL="1143000" indent="-228600" eaLnBrk="0" hangingPunct="0">
                                    <a:spcBef>
                                      <a:spcPct val="20000"/>
                                    </a:spcBef>
                                    <a:buChar char="•"/>
                                    <a:defRPr sz="2400">
                                      <a:solidFill>
                                        <a:schemeClr val="tx1"/>
                                      </a:solidFill>
                                      <a:latin typeface="Arial" charset="0"/>
                                    </a:defRPr>
                                  </a:lvl3pPr>
                                  <a:lvl4pPr marL="1600200" indent="-228600" eaLnBrk="0" hangingPunct="0">
                                    <a:spcBef>
                                      <a:spcPct val="20000"/>
                                    </a:spcBef>
                                    <a:buChar char="–"/>
                                    <a:defRPr sz="2000">
                                      <a:solidFill>
                                        <a:schemeClr val="tx1"/>
                                      </a:solidFill>
                                      <a:latin typeface="Arial" charset="0"/>
                                    </a:defRPr>
                                  </a:lvl4pPr>
                                  <a:lvl5pPr marL="2057400" indent="-228600" eaLnBrk="0" hangingPunct="0">
                                    <a:spcBef>
                                      <a:spcPct val="20000"/>
                                    </a:spcBef>
                                    <a:buChar char="»"/>
                                    <a:defRPr sz="2000">
                                      <a:solidFill>
                                        <a:schemeClr val="tx1"/>
                                      </a:solidFill>
                                      <a:latin typeface="Arial" charset="0"/>
                                    </a:defRPr>
                                  </a:lvl5pPr>
                                  <a:lvl6pPr marL="2514600" indent="-228600" eaLnBrk="0" fontAlgn="base" hangingPunct="0">
                                    <a:spcBef>
                                      <a:spcPct val="20000"/>
                                    </a:spcBef>
                                    <a:spcAft>
                                      <a:spcPct val="0"/>
                                    </a:spcAft>
                                    <a:buChar char="»"/>
                                    <a:defRPr sz="2000">
                                      <a:solidFill>
                                        <a:schemeClr val="tx1"/>
                                      </a:solidFill>
                                      <a:latin typeface="Arial" charset="0"/>
                                    </a:defRPr>
                                  </a:lvl6pPr>
                                  <a:lvl7pPr marL="2971800" indent="-228600" eaLnBrk="0" fontAlgn="base" hangingPunct="0">
                                    <a:spcBef>
                                      <a:spcPct val="20000"/>
                                    </a:spcBef>
                                    <a:spcAft>
                                      <a:spcPct val="0"/>
                                    </a:spcAft>
                                    <a:buChar char="»"/>
                                    <a:defRPr sz="2000">
                                      <a:solidFill>
                                        <a:schemeClr val="tx1"/>
                                      </a:solidFill>
                                      <a:latin typeface="Arial" charset="0"/>
                                    </a:defRPr>
                                  </a:lvl7pPr>
                                  <a:lvl8pPr marL="3429000" indent="-228600" eaLnBrk="0" fontAlgn="base" hangingPunct="0">
                                    <a:spcBef>
                                      <a:spcPct val="20000"/>
                                    </a:spcBef>
                                    <a:spcAft>
                                      <a:spcPct val="0"/>
                                    </a:spcAft>
                                    <a:buChar char="»"/>
                                    <a:defRPr sz="2000">
                                      <a:solidFill>
                                        <a:schemeClr val="tx1"/>
                                      </a:solidFill>
                                      <a:latin typeface="Arial" charset="0"/>
                                    </a:defRPr>
                                  </a:lvl8pPr>
                                  <a:lvl9pPr marL="3886200" indent="-228600" eaLnBrk="0" fontAlgn="base" hangingPunct="0">
                                    <a:spcBef>
                                      <a:spcPct val="20000"/>
                                    </a:spcBef>
                                    <a:spcAft>
                                      <a:spcPct val="0"/>
                                    </a:spcAft>
                                    <a:buChar char="»"/>
                                    <a:defRPr sz="2000">
                                      <a:solidFill>
                                        <a:schemeClr val="tx1"/>
                                      </a:solidFill>
                                      <a:latin typeface="Arial" charset="0"/>
                                    </a:defRPr>
                                  </a:lvl9pPr>
                                </a:lstStyle>
                                <a:p>
                                  <a:pPr eaLnBrk="1" hangingPunct="1">
                                    <a:spcBef>
                                      <a:spcPct val="0"/>
                                    </a:spcBef>
                                    <a:buFontTx/>
                                    <a:buNone/>
                                  </a:pPr>
                                  <a:r>
                                    <a:rPr lang="en-US" altLang="fr-FR" sz="1800" i="1">
                                      <a:solidFill>
                                        <a:srgbClr val="000000"/>
                                      </a:solidFill>
                                      <a:latin typeface="Times" pitchFamily="18" charset="0"/>
                                    </a:rPr>
                                    <a:t>-</a:t>
                                  </a:r>
                                  <a:endParaRPr lang="en-US" altLang="fr-FR" sz="2400" i="1">
                                    <a:latin typeface="Times New Roman" pitchFamily="18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6443" name="Rectangle 75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4879" y="3653"/>
                                  <a:ext cx="73" cy="174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  <a:extLst>
                                  <a:ext uri="{909E8E84-426E-40DD-AFC4-6F175D3DCCD1}">
                                    <a14:hiddenFill xmlns:a14="http://schemas.microsoft.com/office/drawing/2010/main">
                                      <a:solidFill>
                                        <a:srgbClr val="FFFFFF"/>
                                      </a:solidFill>
                                    </a14:hiddenFill>
                                  </a:ext>
                                  <a:ext uri="{91240B29-F687-4F45-9708-019B960494DF}">
                                    <a14:hiddenLine xmlns:a14="http://schemas.microsoft.com/office/drawing/2010/main" w="9525">
                                      <a:solidFill>
                                        <a:srgbClr val="000000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</a:extLst>
                              </p:spPr>
                              <p:txBody>
                                <a:bodyPr wrap="none" lIns="0" tIns="0" rIns="0" bIns="0">
                                  <a:spAutoFit/>
                                </a:bodyPr>
                                <a:lstStyle>
                                  <a:lvl1pPr eaLnBrk="0" hangingPunct="0">
                                    <a:spcBef>
                                      <a:spcPct val="20000"/>
                                    </a:spcBef>
                                    <a:buChar char="•"/>
                                    <a:defRPr sz="3200">
                                      <a:solidFill>
                                        <a:schemeClr val="tx1"/>
                                      </a:solidFill>
                                      <a:latin typeface="Arial" charset="0"/>
                                    </a:defRPr>
                                  </a:lvl1pPr>
                                  <a:lvl2pPr marL="742950" indent="-285750" eaLnBrk="0" hangingPunct="0">
                                    <a:spcBef>
                                      <a:spcPct val="20000"/>
                                    </a:spcBef>
                                    <a:buChar char="–"/>
                                    <a:defRPr sz="2800">
                                      <a:solidFill>
                                        <a:schemeClr val="tx1"/>
                                      </a:solidFill>
                                      <a:latin typeface="Arial" charset="0"/>
                                    </a:defRPr>
                                  </a:lvl2pPr>
                                  <a:lvl3pPr marL="1143000" indent="-228600" eaLnBrk="0" hangingPunct="0">
                                    <a:spcBef>
                                      <a:spcPct val="20000"/>
                                    </a:spcBef>
                                    <a:buChar char="•"/>
                                    <a:defRPr sz="2400">
                                      <a:solidFill>
                                        <a:schemeClr val="tx1"/>
                                      </a:solidFill>
                                      <a:latin typeface="Arial" charset="0"/>
                                    </a:defRPr>
                                  </a:lvl3pPr>
                                  <a:lvl4pPr marL="1600200" indent="-228600" eaLnBrk="0" hangingPunct="0">
                                    <a:spcBef>
                                      <a:spcPct val="20000"/>
                                    </a:spcBef>
                                    <a:buChar char="–"/>
                                    <a:defRPr sz="2000">
                                      <a:solidFill>
                                        <a:schemeClr val="tx1"/>
                                      </a:solidFill>
                                      <a:latin typeface="Arial" charset="0"/>
                                    </a:defRPr>
                                  </a:lvl4pPr>
                                  <a:lvl5pPr marL="2057400" indent="-228600" eaLnBrk="0" hangingPunct="0">
                                    <a:spcBef>
                                      <a:spcPct val="20000"/>
                                    </a:spcBef>
                                    <a:buChar char="»"/>
                                    <a:defRPr sz="2000">
                                      <a:solidFill>
                                        <a:schemeClr val="tx1"/>
                                      </a:solidFill>
                                      <a:latin typeface="Arial" charset="0"/>
                                    </a:defRPr>
                                  </a:lvl5pPr>
                                  <a:lvl6pPr marL="2514600" indent="-228600" eaLnBrk="0" fontAlgn="base" hangingPunct="0">
                                    <a:spcBef>
                                      <a:spcPct val="20000"/>
                                    </a:spcBef>
                                    <a:spcAft>
                                      <a:spcPct val="0"/>
                                    </a:spcAft>
                                    <a:buChar char="»"/>
                                    <a:defRPr sz="2000">
                                      <a:solidFill>
                                        <a:schemeClr val="tx1"/>
                                      </a:solidFill>
                                      <a:latin typeface="Arial" charset="0"/>
                                    </a:defRPr>
                                  </a:lvl6pPr>
                                  <a:lvl7pPr marL="2971800" indent="-228600" eaLnBrk="0" fontAlgn="base" hangingPunct="0">
                                    <a:spcBef>
                                      <a:spcPct val="20000"/>
                                    </a:spcBef>
                                    <a:spcAft>
                                      <a:spcPct val="0"/>
                                    </a:spcAft>
                                    <a:buChar char="»"/>
                                    <a:defRPr sz="2000">
                                      <a:solidFill>
                                        <a:schemeClr val="tx1"/>
                                      </a:solidFill>
                                      <a:latin typeface="Arial" charset="0"/>
                                    </a:defRPr>
                                  </a:lvl7pPr>
                                  <a:lvl8pPr marL="3429000" indent="-228600" eaLnBrk="0" fontAlgn="base" hangingPunct="0">
                                    <a:spcBef>
                                      <a:spcPct val="20000"/>
                                    </a:spcBef>
                                    <a:spcAft>
                                      <a:spcPct val="0"/>
                                    </a:spcAft>
                                    <a:buChar char="»"/>
                                    <a:defRPr sz="2000">
                                      <a:solidFill>
                                        <a:schemeClr val="tx1"/>
                                      </a:solidFill>
                                      <a:latin typeface="Arial" charset="0"/>
                                    </a:defRPr>
                                  </a:lvl8pPr>
                                  <a:lvl9pPr marL="3886200" indent="-228600" eaLnBrk="0" fontAlgn="base" hangingPunct="0">
                                    <a:spcBef>
                                      <a:spcPct val="20000"/>
                                    </a:spcBef>
                                    <a:spcAft>
                                      <a:spcPct val="0"/>
                                    </a:spcAft>
                                    <a:buChar char="»"/>
                                    <a:defRPr sz="2000">
                                      <a:solidFill>
                                        <a:schemeClr val="tx1"/>
                                      </a:solidFill>
                                      <a:latin typeface="Arial" charset="0"/>
                                    </a:defRPr>
                                  </a:lvl9pPr>
                                </a:lstStyle>
                                <a:p>
                                  <a:pPr eaLnBrk="1" hangingPunct="1">
                                    <a:spcBef>
                                      <a:spcPct val="0"/>
                                    </a:spcBef>
                                    <a:buFontTx/>
                                    <a:buNone/>
                                  </a:pPr>
                                  <a:r>
                                    <a:rPr lang="en-US" altLang="fr-FR" sz="1800" i="1">
                                      <a:solidFill>
                                        <a:srgbClr val="000000"/>
                                      </a:solidFill>
                                      <a:latin typeface="Times" pitchFamily="18" charset="0"/>
                                    </a:rPr>
                                    <a:t>d</a:t>
                                  </a:r>
                                  <a:endParaRPr lang="en-US" altLang="fr-FR" sz="2400" i="1">
                                    <a:latin typeface="Times New Roman" pitchFamily="18" charset="0"/>
                                  </a:endParaRPr>
                                </a:p>
                              </p:txBody>
                            </p:sp>
                          </p:grpSp>
                          <p:sp>
                            <p:nvSpPr>
                              <p:cNvPr id="16440" name="Rectangle 77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4951" y="3711"/>
                                <a:ext cx="58" cy="125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9525">
                                    <a:solidFill>
                                      <a:srgbClr val="000000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</a:extLst>
                            </p:spPr>
                            <p:txBody>
                              <a:bodyPr wrap="none" lIns="0" tIns="0" rIns="0" bIns="0">
                                <a:spAutoFit/>
                              </a:bodyPr>
                              <a:lstStyle>
                                <a:lvl1pPr eaLnBrk="0" hangingPunct="0">
                                  <a:spcBef>
                                    <a:spcPct val="20000"/>
                                  </a:spcBef>
                                  <a:buChar char="•"/>
                                  <a:defRPr sz="32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1pPr>
                                <a:lvl2pPr marL="742950" indent="-285750" eaLnBrk="0" hangingPunct="0">
                                  <a:spcBef>
                                    <a:spcPct val="20000"/>
                                  </a:spcBef>
                                  <a:buChar char="–"/>
                                  <a:defRPr sz="28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2pPr>
                                <a:lvl3pPr marL="1143000" indent="-228600" eaLnBrk="0" hangingPunct="0">
                                  <a:spcBef>
                                    <a:spcPct val="20000"/>
                                  </a:spcBef>
                                  <a:buChar char="•"/>
                                  <a:defRPr sz="24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3pPr>
                                <a:lvl4pPr marL="1600200" indent="-228600" eaLnBrk="0" hangingPunct="0">
                                  <a:spcBef>
                                    <a:spcPct val="20000"/>
                                  </a:spcBef>
                                  <a:buChar char="–"/>
                                  <a:defRPr sz="20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4pPr>
                                <a:lvl5pPr marL="2057400" indent="-228600" eaLnBrk="0" hangingPunct="0">
                                  <a:spcBef>
                                    <a:spcPct val="20000"/>
                                  </a:spcBef>
                                  <a:buChar char="»"/>
                                  <a:defRPr sz="20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5pPr>
                                <a:lvl6pPr marL="2514600" indent="-228600" eaLnBrk="0" fontAlgn="base" hangingPunct="0">
                                  <a:spcBef>
                                    <a:spcPct val="20000"/>
                                  </a:spcBef>
                                  <a:spcAft>
                                    <a:spcPct val="0"/>
                                  </a:spcAft>
                                  <a:buChar char="»"/>
                                  <a:defRPr sz="20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6pPr>
                                <a:lvl7pPr marL="2971800" indent="-228600" eaLnBrk="0" fontAlgn="base" hangingPunct="0">
                                  <a:spcBef>
                                    <a:spcPct val="20000"/>
                                  </a:spcBef>
                                  <a:spcAft>
                                    <a:spcPct val="0"/>
                                  </a:spcAft>
                                  <a:buChar char="»"/>
                                  <a:defRPr sz="20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7pPr>
                                <a:lvl8pPr marL="3429000" indent="-228600" eaLnBrk="0" fontAlgn="base" hangingPunct="0">
                                  <a:spcBef>
                                    <a:spcPct val="20000"/>
                                  </a:spcBef>
                                  <a:spcAft>
                                    <a:spcPct val="0"/>
                                  </a:spcAft>
                                  <a:buChar char="»"/>
                                  <a:defRPr sz="20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8pPr>
                                <a:lvl9pPr marL="3886200" indent="-228600" eaLnBrk="0" fontAlgn="base" hangingPunct="0">
                                  <a:spcBef>
                                    <a:spcPct val="20000"/>
                                  </a:spcBef>
                                  <a:spcAft>
                                    <a:spcPct val="0"/>
                                  </a:spcAft>
                                  <a:buChar char="»"/>
                                  <a:defRPr sz="20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9pPr>
                              </a:lstStyle>
                              <a:p>
                                <a:pPr eaLnBrk="1" hangingPunct="1">
                                  <a:spcBef>
                                    <a:spcPct val="0"/>
                                  </a:spcBef>
                                  <a:buFontTx/>
                                  <a:buNone/>
                                </a:pPr>
                                <a:r>
                                  <a:rPr lang="en-US" altLang="fr-FR" sz="1300" i="1">
                                    <a:solidFill>
                                      <a:srgbClr val="000000"/>
                                    </a:solidFill>
                                    <a:latin typeface="Times" pitchFamily="18" charset="0"/>
                                  </a:rPr>
                                  <a:t>ij</a:t>
                                </a:r>
                                <a:endParaRPr lang="en-US" altLang="fr-FR" sz="2400" i="1">
                                  <a:latin typeface="Times New Roman" pitchFamily="18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6441" name="Rectangle 78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4951" y="3629"/>
                                <a:ext cx="53" cy="126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9525">
                                    <a:solidFill>
                                      <a:srgbClr val="000000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</a:extLst>
                            </p:spPr>
                            <p:txBody>
                              <a:bodyPr wrap="none" lIns="0" tIns="0" rIns="0" bIns="0">
                                <a:spAutoFit/>
                              </a:bodyPr>
                              <a:lstStyle>
                                <a:lvl1pPr eaLnBrk="0" hangingPunct="0">
                                  <a:spcBef>
                                    <a:spcPct val="20000"/>
                                  </a:spcBef>
                                  <a:buChar char="•"/>
                                  <a:defRPr sz="32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1pPr>
                                <a:lvl2pPr marL="742950" indent="-285750" eaLnBrk="0" hangingPunct="0">
                                  <a:spcBef>
                                    <a:spcPct val="20000"/>
                                  </a:spcBef>
                                  <a:buChar char="–"/>
                                  <a:defRPr sz="28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2pPr>
                                <a:lvl3pPr marL="1143000" indent="-228600" eaLnBrk="0" hangingPunct="0">
                                  <a:spcBef>
                                    <a:spcPct val="20000"/>
                                  </a:spcBef>
                                  <a:buChar char="•"/>
                                  <a:defRPr sz="24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3pPr>
                                <a:lvl4pPr marL="1600200" indent="-228600" eaLnBrk="0" hangingPunct="0">
                                  <a:spcBef>
                                    <a:spcPct val="20000"/>
                                  </a:spcBef>
                                  <a:buChar char="–"/>
                                  <a:defRPr sz="20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4pPr>
                                <a:lvl5pPr marL="2057400" indent="-228600" eaLnBrk="0" hangingPunct="0">
                                  <a:spcBef>
                                    <a:spcPct val="20000"/>
                                  </a:spcBef>
                                  <a:buChar char="»"/>
                                  <a:defRPr sz="20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5pPr>
                                <a:lvl6pPr marL="2514600" indent="-228600" eaLnBrk="0" fontAlgn="base" hangingPunct="0">
                                  <a:spcBef>
                                    <a:spcPct val="20000"/>
                                  </a:spcBef>
                                  <a:spcAft>
                                    <a:spcPct val="0"/>
                                  </a:spcAft>
                                  <a:buChar char="»"/>
                                  <a:defRPr sz="20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6pPr>
                                <a:lvl7pPr marL="2971800" indent="-228600" eaLnBrk="0" fontAlgn="base" hangingPunct="0">
                                  <a:spcBef>
                                    <a:spcPct val="20000"/>
                                  </a:spcBef>
                                  <a:spcAft>
                                    <a:spcPct val="0"/>
                                  </a:spcAft>
                                  <a:buChar char="»"/>
                                  <a:defRPr sz="20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7pPr>
                                <a:lvl8pPr marL="3429000" indent="-228600" eaLnBrk="0" fontAlgn="base" hangingPunct="0">
                                  <a:spcBef>
                                    <a:spcPct val="20000"/>
                                  </a:spcBef>
                                  <a:spcAft>
                                    <a:spcPct val="0"/>
                                  </a:spcAft>
                                  <a:buChar char="»"/>
                                  <a:defRPr sz="20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8pPr>
                                <a:lvl9pPr marL="3886200" indent="-228600" eaLnBrk="0" fontAlgn="base" hangingPunct="0">
                                  <a:spcBef>
                                    <a:spcPct val="20000"/>
                                  </a:spcBef>
                                  <a:spcAft>
                                    <a:spcPct val="0"/>
                                  </a:spcAft>
                                  <a:buChar char="»"/>
                                  <a:defRPr sz="20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9pPr>
                              </a:lstStyle>
                              <a:p>
                                <a:pPr eaLnBrk="1" hangingPunct="1">
                                  <a:spcBef>
                                    <a:spcPct val="0"/>
                                  </a:spcBef>
                                  <a:buFontTx/>
                                  <a:buNone/>
                                </a:pPr>
                                <a:r>
                                  <a:rPr lang="en-US" altLang="fr-FR" sz="1300" i="1">
                                    <a:solidFill>
                                      <a:srgbClr val="000000"/>
                                    </a:solidFill>
                                    <a:latin typeface="Times" pitchFamily="18" charset="0"/>
                                  </a:rPr>
                                  <a:t>2</a:t>
                                </a:r>
                                <a:endParaRPr lang="en-US" altLang="fr-FR" sz="2400" i="1">
                                  <a:latin typeface="Times New Roman" pitchFamily="18" charset="0"/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16431" name="Group 84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5022" y="3653"/>
                              <a:ext cx="230" cy="174"/>
                              <a:chOff x="5022" y="3653"/>
                              <a:chExt cx="230" cy="174"/>
                            </a:xfrm>
                          </p:grpSpPr>
                          <p:grpSp>
                            <p:nvGrpSpPr>
                              <p:cNvPr id="16435" name="Group 82"/>
                              <p:cNvGrpSpPr>
                                <a:grpSpLocks/>
                              </p:cNvGrpSpPr>
                              <p:nvPr/>
                            </p:nvGrpSpPr>
                            <p:grpSpPr bwMode="auto">
                              <a:xfrm>
                                <a:off x="5022" y="3653"/>
                                <a:ext cx="198" cy="174"/>
                                <a:chOff x="5022" y="3653"/>
                                <a:chExt cx="198" cy="174"/>
                              </a:xfrm>
                            </p:grpSpPr>
                            <p:sp>
                              <p:nvSpPr>
                                <p:cNvPr id="16437" name="Rectangle 80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5022" y="3653"/>
                                  <a:ext cx="113" cy="174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  <a:extLst>
                                  <a:ext uri="{909E8E84-426E-40DD-AFC4-6F175D3DCCD1}">
                                    <a14:hiddenFill xmlns:a14="http://schemas.microsoft.com/office/drawing/2010/main">
                                      <a:solidFill>
                                        <a:srgbClr val="FFFFFF"/>
                                      </a:solidFill>
                                    </a14:hiddenFill>
                                  </a:ext>
                                  <a:ext uri="{91240B29-F687-4F45-9708-019B960494DF}">
                                    <a14:hiddenLine xmlns:a14="http://schemas.microsoft.com/office/drawing/2010/main" w="9525">
                                      <a:solidFill>
                                        <a:srgbClr val="000000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</a:extLst>
                              </p:spPr>
                              <p:txBody>
                                <a:bodyPr wrap="none" lIns="0" tIns="0" rIns="0" bIns="0">
                                  <a:spAutoFit/>
                                </a:bodyPr>
                                <a:lstStyle>
                                  <a:lvl1pPr eaLnBrk="0" hangingPunct="0">
                                    <a:spcBef>
                                      <a:spcPct val="20000"/>
                                    </a:spcBef>
                                    <a:buChar char="•"/>
                                    <a:defRPr sz="3200">
                                      <a:solidFill>
                                        <a:schemeClr val="tx1"/>
                                      </a:solidFill>
                                      <a:latin typeface="Arial" charset="0"/>
                                    </a:defRPr>
                                  </a:lvl1pPr>
                                  <a:lvl2pPr marL="742950" indent="-285750" eaLnBrk="0" hangingPunct="0">
                                    <a:spcBef>
                                      <a:spcPct val="20000"/>
                                    </a:spcBef>
                                    <a:buChar char="–"/>
                                    <a:defRPr sz="2800">
                                      <a:solidFill>
                                        <a:schemeClr val="tx1"/>
                                      </a:solidFill>
                                      <a:latin typeface="Arial" charset="0"/>
                                    </a:defRPr>
                                  </a:lvl2pPr>
                                  <a:lvl3pPr marL="1143000" indent="-228600" eaLnBrk="0" hangingPunct="0">
                                    <a:spcBef>
                                      <a:spcPct val="20000"/>
                                    </a:spcBef>
                                    <a:buChar char="•"/>
                                    <a:defRPr sz="2400">
                                      <a:solidFill>
                                        <a:schemeClr val="tx1"/>
                                      </a:solidFill>
                                      <a:latin typeface="Arial" charset="0"/>
                                    </a:defRPr>
                                  </a:lvl3pPr>
                                  <a:lvl4pPr marL="1600200" indent="-228600" eaLnBrk="0" hangingPunct="0">
                                    <a:spcBef>
                                      <a:spcPct val="20000"/>
                                    </a:spcBef>
                                    <a:buChar char="–"/>
                                    <a:defRPr sz="2000">
                                      <a:solidFill>
                                        <a:schemeClr val="tx1"/>
                                      </a:solidFill>
                                      <a:latin typeface="Arial" charset="0"/>
                                    </a:defRPr>
                                  </a:lvl4pPr>
                                  <a:lvl5pPr marL="2057400" indent="-228600" eaLnBrk="0" hangingPunct="0">
                                    <a:spcBef>
                                      <a:spcPct val="20000"/>
                                    </a:spcBef>
                                    <a:buChar char="»"/>
                                    <a:defRPr sz="2000">
                                      <a:solidFill>
                                        <a:schemeClr val="tx1"/>
                                      </a:solidFill>
                                      <a:latin typeface="Arial" charset="0"/>
                                    </a:defRPr>
                                  </a:lvl5pPr>
                                  <a:lvl6pPr marL="2514600" indent="-228600" eaLnBrk="0" fontAlgn="base" hangingPunct="0">
                                    <a:spcBef>
                                      <a:spcPct val="20000"/>
                                    </a:spcBef>
                                    <a:spcAft>
                                      <a:spcPct val="0"/>
                                    </a:spcAft>
                                    <a:buChar char="»"/>
                                    <a:defRPr sz="2000">
                                      <a:solidFill>
                                        <a:schemeClr val="tx1"/>
                                      </a:solidFill>
                                      <a:latin typeface="Arial" charset="0"/>
                                    </a:defRPr>
                                  </a:lvl6pPr>
                                  <a:lvl7pPr marL="2971800" indent="-228600" eaLnBrk="0" fontAlgn="base" hangingPunct="0">
                                    <a:spcBef>
                                      <a:spcPct val="20000"/>
                                    </a:spcBef>
                                    <a:spcAft>
                                      <a:spcPct val="0"/>
                                    </a:spcAft>
                                    <a:buChar char="»"/>
                                    <a:defRPr sz="2000">
                                      <a:solidFill>
                                        <a:schemeClr val="tx1"/>
                                      </a:solidFill>
                                      <a:latin typeface="Arial" charset="0"/>
                                    </a:defRPr>
                                  </a:lvl7pPr>
                                  <a:lvl8pPr marL="3429000" indent="-228600" eaLnBrk="0" fontAlgn="base" hangingPunct="0">
                                    <a:spcBef>
                                      <a:spcPct val="20000"/>
                                    </a:spcBef>
                                    <a:spcAft>
                                      <a:spcPct val="0"/>
                                    </a:spcAft>
                                    <a:buChar char="»"/>
                                    <a:defRPr sz="2000">
                                      <a:solidFill>
                                        <a:schemeClr val="tx1"/>
                                      </a:solidFill>
                                      <a:latin typeface="Arial" charset="0"/>
                                    </a:defRPr>
                                  </a:lvl8pPr>
                                  <a:lvl9pPr marL="3886200" indent="-228600" eaLnBrk="0" fontAlgn="base" hangingPunct="0">
                                    <a:spcBef>
                                      <a:spcPct val="20000"/>
                                    </a:spcBef>
                                    <a:spcAft>
                                      <a:spcPct val="0"/>
                                    </a:spcAft>
                                    <a:buChar char="»"/>
                                    <a:defRPr sz="2000">
                                      <a:solidFill>
                                        <a:schemeClr val="tx1"/>
                                      </a:solidFill>
                                      <a:latin typeface="Arial" charset="0"/>
                                    </a:defRPr>
                                  </a:lvl9pPr>
                                </a:lstStyle>
                                <a:p>
                                  <a:pPr eaLnBrk="1" hangingPunct="1">
                                    <a:spcBef>
                                      <a:spcPct val="0"/>
                                    </a:spcBef>
                                    <a:buFontTx/>
                                    <a:buNone/>
                                  </a:pPr>
                                  <a:r>
                                    <a:rPr lang="en-US" altLang="fr-FR" sz="1800" i="1">
                                      <a:solidFill>
                                        <a:srgbClr val="000000"/>
                                      </a:solidFill>
                                      <a:latin typeface="Times" pitchFamily="18" charset="0"/>
                                    </a:rPr>
                                    <a:t>/4</a:t>
                                  </a:r>
                                  <a:endParaRPr lang="en-US" altLang="fr-FR" sz="2400" i="1">
                                    <a:latin typeface="Times New Roman" pitchFamily="18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6438" name="Rectangle 81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5128" y="3653"/>
                                  <a:ext cx="92" cy="174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  <a:extLst>
                                  <a:ext uri="{909E8E84-426E-40DD-AFC4-6F175D3DCCD1}">
                                    <a14:hiddenFill xmlns:a14="http://schemas.microsoft.com/office/drawing/2010/main">
                                      <a:solidFill>
                                        <a:srgbClr val="FFFFFF"/>
                                      </a:solidFill>
                                    </a14:hiddenFill>
                                  </a:ext>
                                  <a:ext uri="{91240B29-F687-4F45-9708-019B960494DF}">
                                    <a14:hiddenLine xmlns:a14="http://schemas.microsoft.com/office/drawing/2010/main" w="9525">
                                      <a:solidFill>
                                        <a:srgbClr val="000000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</a:extLst>
                              </p:spPr>
                              <p:txBody>
                                <a:bodyPr wrap="none" lIns="0" tIns="0" rIns="0" bIns="0">
                                  <a:spAutoFit/>
                                </a:bodyPr>
                                <a:lstStyle>
                                  <a:lvl1pPr eaLnBrk="0" hangingPunct="0">
                                    <a:spcBef>
                                      <a:spcPct val="20000"/>
                                    </a:spcBef>
                                    <a:buChar char="•"/>
                                    <a:defRPr sz="3200">
                                      <a:solidFill>
                                        <a:schemeClr val="tx1"/>
                                      </a:solidFill>
                                      <a:latin typeface="Arial" charset="0"/>
                                    </a:defRPr>
                                  </a:lvl1pPr>
                                  <a:lvl2pPr marL="742950" indent="-285750" eaLnBrk="0" hangingPunct="0">
                                    <a:spcBef>
                                      <a:spcPct val="20000"/>
                                    </a:spcBef>
                                    <a:buChar char="–"/>
                                    <a:defRPr sz="2800">
                                      <a:solidFill>
                                        <a:schemeClr val="tx1"/>
                                      </a:solidFill>
                                      <a:latin typeface="Arial" charset="0"/>
                                    </a:defRPr>
                                  </a:lvl2pPr>
                                  <a:lvl3pPr marL="1143000" indent="-228600" eaLnBrk="0" hangingPunct="0">
                                    <a:spcBef>
                                      <a:spcPct val="20000"/>
                                    </a:spcBef>
                                    <a:buChar char="•"/>
                                    <a:defRPr sz="2400">
                                      <a:solidFill>
                                        <a:schemeClr val="tx1"/>
                                      </a:solidFill>
                                      <a:latin typeface="Arial" charset="0"/>
                                    </a:defRPr>
                                  </a:lvl3pPr>
                                  <a:lvl4pPr marL="1600200" indent="-228600" eaLnBrk="0" hangingPunct="0">
                                    <a:spcBef>
                                      <a:spcPct val="20000"/>
                                    </a:spcBef>
                                    <a:buChar char="–"/>
                                    <a:defRPr sz="2000">
                                      <a:solidFill>
                                        <a:schemeClr val="tx1"/>
                                      </a:solidFill>
                                      <a:latin typeface="Arial" charset="0"/>
                                    </a:defRPr>
                                  </a:lvl4pPr>
                                  <a:lvl5pPr marL="2057400" indent="-228600" eaLnBrk="0" hangingPunct="0">
                                    <a:spcBef>
                                      <a:spcPct val="20000"/>
                                    </a:spcBef>
                                    <a:buChar char="»"/>
                                    <a:defRPr sz="2000">
                                      <a:solidFill>
                                        <a:schemeClr val="tx1"/>
                                      </a:solidFill>
                                      <a:latin typeface="Arial" charset="0"/>
                                    </a:defRPr>
                                  </a:lvl5pPr>
                                  <a:lvl6pPr marL="2514600" indent="-228600" eaLnBrk="0" fontAlgn="base" hangingPunct="0">
                                    <a:spcBef>
                                      <a:spcPct val="20000"/>
                                    </a:spcBef>
                                    <a:spcAft>
                                      <a:spcPct val="0"/>
                                    </a:spcAft>
                                    <a:buChar char="»"/>
                                    <a:defRPr sz="2000">
                                      <a:solidFill>
                                        <a:schemeClr val="tx1"/>
                                      </a:solidFill>
                                      <a:latin typeface="Arial" charset="0"/>
                                    </a:defRPr>
                                  </a:lvl6pPr>
                                  <a:lvl7pPr marL="2971800" indent="-228600" eaLnBrk="0" fontAlgn="base" hangingPunct="0">
                                    <a:spcBef>
                                      <a:spcPct val="20000"/>
                                    </a:spcBef>
                                    <a:spcAft>
                                      <a:spcPct val="0"/>
                                    </a:spcAft>
                                    <a:buChar char="»"/>
                                    <a:defRPr sz="2000">
                                      <a:solidFill>
                                        <a:schemeClr val="tx1"/>
                                      </a:solidFill>
                                      <a:latin typeface="Arial" charset="0"/>
                                    </a:defRPr>
                                  </a:lvl7pPr>
                                  <a:lvl8pPr marL="3429000" indent="-228600" eaLnBrk="0" fontAlgn="base" hangingPunct="0">
                                    <a:spcBef>
                                      <a:spcPct val="20000"/>
                                    </a:spcBef>
                                    <a:spcAft>
                                      <a:spcPct val="0"/>
                                    </a:spcAft>
                                    <a:buChar char="»"/>
                                    <a:defRPr sz="2000">
                                      <a:solidFill>
                                        <a:schemeClr val="tx1"/>
                                      </a:solidFill>
                                      <a:latin typeface="Arial" charset="0"/>
                                    </a:defRPr>
                                  </a:lvl8pPr>
                                  <a:lvl9pPr marL="3886200" indent="-228600" eaLnBrk="0" fontAlgn="base" hangingPunct="0">
                                    <a:spcBef>
                                      <a:spcPct val="20000"/>
                                    </a:spcBef>
                                    <a:spcAft>
                                      <a:spcPct val="0"/>
                                    </a:spcAft>
                                    <a:buChar char="»"/>
                                    <a:defRPr sz="2000">
                                      <a:solidFill>
                                        <a:schemeClr val="tx1"/>
                                      </a:solidFill>
                                      <a:latin typeface="Arial" charset="0"/>
                                    </a:defRPr>
                                  </a:lvl9pPr>
                                </a:lstStyle>
                                <a:p>
                                  <a:pPr eaLnBrk="1" hangingPunct="1">
                                    <a:spcBef>
                                      <a:spcPct val="0"/>
                                    </a:spcBef>
                                    <a:buFontTx/>
                                    <a:buNone/>
                                  </a:pPr>
                                  <a:r>
                                    <a:rPr lang="en-US" altLang="fr-FR" sz="1800" i="1">
                                      <a:solidFill>
                                        <a:srgbClr val="000000"/>
                                      </a:solidFill>
                                      <a:latin typeface="Symbol" pitchFamily="18" charset="2"/>
                                    </a:rPr>
                                    <a:t>a</a:t>
                                  </a:r>
                                  <a:endParaRPr lang="en-US" altLang="fr-FR" sz="2400" i="1">
                                    <a:latin typeface="Times New Roman" pitchFamily="18" charset="0"/>
                                  </a:endParaRPr>
                                </a:p>
                              </p:txBody>
                            </p:sp>
                          </p:grpSp>
                          <p:sp>
                            <p:nvSpPr>
                              <p:cNvPr id="16436" name="Rectangle 83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5223" y="3699"/>
                                <a:ext cx="29" cy="126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9525">
                                    <a:solidFill>
                                      <a:srgbClr val="000000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</a:extLst>
                            </p:spPr>
                            <p:txBody>
                              <a:bodyPr wrap="none" lIns="0" tIns="0" rIns="0" bIns="0">
                                <a:spAutoFit/>
                              </a:bodyPr>
                              <a:lstStyle>
                                <a:lvl1pPr eaLnBrk="0" hangingPunct="0">
                                  <a:spcBef>
                                    <a:spcPct val="20000"/>
                                  </a:spcBef>
                                  <a:buChar char="•"/>
                                  <a:defRPr sz="32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1pPr>
                                <a:lvl2pPr marL="742950" indent="-285750" eaLnBrk="0" hangingPunct="0">
                                  <a:spcBef>
                                    <a:spcPct val="20000"/>
                                  </a:spcBef>
                                  <a:buChar char="–"/>
                                  <a:defRPr sz="28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2pPr>
                                <a:lvl3pPr marL="1143000" indent="-228600" eaLnBrk="0" hangingPunct="0">
                                  <a:spcBef>
                                    <a:spcPct val="20000"/>
                                  </a:spcBef>
                                  <a:buChar char="•"/>
                                  <a:defRPr sz="24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3pPr>
                                <a:lvl4pPr marL="1600200" indent="-228600" eaLnBrk="0" hangingPunct="0">
                                  <a:spcBef>
                                    <a:spcPct val="20000"/>
                                  </a:spcBef>
                                  <a:buChar char="–"/>
                                  <a:defRPr sz="20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4pPr>
                                <a:lvl5pPr marL="2057400" indent="-228600" eaLnBrk="0" hangingPunct="0">
                                  <a:spcBef>
                                    <a:spcPct val="20000"/>
                                  </a:spcBef>
                                  <a:buChar char="»"/>
                                  <a:defRPr sz="20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5pPr>
                                <a:lvl6pPr marL="2514600" indent="-228600" eaLnBrk="0" fontAlgn="base" hangingPunct="0">
                                  <a:spcBef>
                                    <a:spcPct val="20000"/>
                                  </a:spcBef>
                                  <a:spcAft>
                                    <a:spcPct val="0"/>
                                  </a:spcAft>
                                  <a:buChar char="»"/>
                                  <a:defRPr sz="20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6pPr>
                                <a:lvl7pPr marL="2971800" indent="-228600" eaLnBrk="0" fontAlgn="base" hangingPunct="0">
                                  <a:spcBef>
                                    <a:spcPct val="20000"/>
                                  </a:spcBef>
                                  <a:spcAft>
                                    <a:spcPct val="0"/>
                                  </a:spcAft>
                                  <a:buChar char="»"/>
                                  <a:defRPr sz="20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7pPr>
                                <a:lvl8pPr marL="3429000" indent="-228600" eaLnBrk="0" fontAlgn="base" hangingPunct="0">
                                  <a:spcBef>
                                    <a:spcPct val="20000"/>
                                  </a:spcBef>
                                  <a:spcAft>
                                    <a:spcPct val="0"/>
                                  </a:spcAft>
                                  <a:buChar char="»"/>
                                  <a:defRPr sz="20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8pPr>
                                <a:lvl9pPr marL="3886200" indent="-228600" eaLnBrk="0" fontAlgn="base" hangingPunct="0">
                                  <a:spcBef>
                                    <a:spcPct val="20000"/>
                                  </a:spcBef>
                                  <a:spcAft>
                                    <a:spcPct val="0"/>
                                  </a:spcAft>
                                  <a:buChar char="»"/>
                                  <a:defRPr sz="20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9pPr>
                              </a:lstStyle>
                              <a:p>
                                <a:pPr eaLnBrk="1" hangingPunct="1">
                                  <a:spcBef>
                                    <a:spcPct val="0"/>
                                  </a:spcBef>
                                  <a:buFontTx/>
                                  <a:buNone/>
                                </a:pPr>
                                <a:r>
                                  <a:rPr lang="en-US" altLang="fr-FR" sz="1300" i="1">
                                    <a:solidFill>
                                      <a:srgbClr val="000000"/>
                                    </a:solidFill>
                                    <a:latin typeface="Times" pitchFamily="18" charset="0"/>
                                  </a:rPr>
                                  <a:t>i</a:t>
                                </a:r>
                                <a:endParaRPr lang="en-US" altLang="fr-FR" sz="2400" i="1">
                                  <a:latin typeface="Times New Roman" pitchFamily="18" charset="0"/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16432" name="Group 87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5258" y="3653"/>
                              <a:ext cx="124" cy="174"/>
                              <a:chOff x="5258" y="3653"/>
                              <a:chExt cx="124" cy="174"/>
                            </a:xfrm>
                          </p:grpSpPr>
                          <p:sp>
                            <p:nvSpPr>
                              <p:cNvPr id="16433" name="Rectangle 85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5258" y="3653"/>
                                <a:ext cx="92" cy="174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9525">
                                    <a:solidFill>
                                      <a:srgbClr val="000000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</a:extLst>
                            </p:spPr>
                            <p:txBody>
                              <a:bodyPr wrap="none" lIns="0" tIns="0" rIns="0" bIns="0">
                                <a:spAutoFit/>
                              </a:bodyPr>
                              <a:lstStyle>
                                <a:lvl1pPr eaLnBrk="0" hangingPunct="0">
                                  <a:spcBef>
                                    <a:spcPct val="20000"/>
                                  </a:spcBef>
                                  <a:buChar char="•"/>
                                  <a:defRPr sz="32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1pPr>
                                <a:lvl2pPr marL="742950" indent="-285750" eaLnBrk="0" hangingPunct="0">
                                  <a:spcBef>
                                    <a:spcPct val="20000"/>
                                  </a:spcBef>
                                  <a:buChar char="–"/>
                                  <a:defRPr sz="28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2pPr>
                                <a:lvl3pPr marL="1143000" indent="-228600" eaLnBrk="0" hangingPunct="0">
                                  <a:spcBef>
                                    <a:spcPct val="20000"/>
                                  </a:spcBef>
                                  <a:buChar char="•"/>
                                  <a:defRPr sz="24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3pPr>
                                <a:lvl4pPr marL="1600200" indent="-228600" eaLnBrk="0" hangingPunct="0">
                                  <a:spcBef>
                                    <a:spcPct val="20000"/>
                                  </a:spcBef>
                                  <a:buChar char="–"/>
                                  <a:defRPr sz="20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4pPr>
                                <a:lvl5pPr marL="2057400" indent="-228600" eaLnBrk="0" hangingPunct="0">
                                  <a:spcBef>
                                    <a:spcPct val="20000"/>
                                  </a:spcBef>
                                  <a:buChar char="»"/>
                                  <a:defRPr sz="20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5pPr>
                                <a:lvl6pPr marL="2514600" indent="-228600" eaLnBrk="0" fontAlgn="base" hangingPunct="0">
                                  <a:spcBef>
                                    <a:spcPct val="20000"/>
                                  </a:spcBef>
                                  <a:spcAft>
                                    <a:spcPct val="0"/>
                                  </a:spcAft>
                                  <a:buChar char="»"/>
                                  <a:defRPr sz="20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6pPr>
                                <a:lvl7pPr marL="2971800" indent="-228600" eaLnBrk="0" fontAlgn="base" hangingPunct="0">
                                  <a:spcBef>
                                    <a:spcPct val="20000"/>
                                  </a:spcBef>
                                  <a:spcAft>
                                    <a:spcPct val="0"/>
                                  </a:spcAft>
                                  <a:buChar char="»"/>
                                  <a:defRPr sz="20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7pPr>
                                <a:lvl8pPr marL="3429000" indent="-228600" eaLnBrk="0" fontAlgn="base" hangingPunct="0">
                                  <a:spcBef>
                                    <a:spcPct val="20000"/>
                                  </a:spcBef>
                                  <a:spcAft>
                                    <a:spcPct val="0"/>
                                  </a:spcAft>
                                  <a:buChar char="»"/>
                                  <a:defRPr sz="20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8pPr>
                                <a:lvl9pPr marL="3886200" indent="-228600" eaLnBrk="0" fontAlgn="base" hangingPunct="0">
                                  <a:spcBef>
                                    <a:spcPct val="20000"/>
                                  </a:spcBef>
                                  <a:spcAft>
                                    <a:spcPct val="0"/>
                                  </a:spcAft>
                                  <a:buChar char="»"/>
                                  <a:defRPr sz="20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9pPr>
                              </a:lstStyle>
                              <a:p>
                                <a:pPr eaLnBrk="1" hangingPunct="1">
                                  <a:spcBef>
                                    <a:spcPct val="0"/>
                                  </a:spcBef>
                                  <a:buFontTx/>
                                  <a:buNone/>
                                </a:pPr>
                                <a:r>
                                  <a:rPr lang="en-US" altLang="fr-FR" sz="1800" i="1">
                                    <a:solidFill>
                                      <a:srgbClr val="000000"/>
                                    </a:solidFill>
                                    <a:latin typeface="Symbol" pitchFamily="18" charset="2"/>
                                  </a:rPr>
                                  <a:t>a</a:t>
                                </a:r>
                                <a:endParaRPr lang="en-US" altLang="fr-FR" sz="2400" i="1">
                                  <a:latin typeface="Times New Roman" pitchFamily="18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6434" name="Rectangle 86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5353" y="3699"/>
                                <a:ext cx="29" cy="126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9525">
                                    <a:solidFill>
                                      <a:srgbClr val="000000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</a:extLst>
                            </p:spPr>
                            <p:txBody>
                              <a:bodyPr wrap="none" lIns="0" tIns="0" rIns="0" bIns="0">
                                <a:spAutoFit/>
                              </a:bodyPr>
                              <a:lstStyle>
                                <a:lvl1pPr eaLnBrk="0" hangingPunct="0">
                                  <a:spcBef>
                                    <a:spcPct val="20000"/>
                                  </a:spcBef>
                                  <a:buChar char="•"/>
                                  <a:defRPr sz="32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1pPr>
                                <a:lvl2pPr marL="742950" indent="-285750" eaLnBrk="0" hangingPunct="0">
                                  <a:spcBef>
                                    <a:spcPct val="20000"/>
                                  </a:spcBef>
                                  <a:buChar char="–"/>
                                  <a:defRPr sz="28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2pPr>
                                <a:lvl3pPr marL="1143000" indent="-228600" eaLnBrk="0" hangingPunct="0">
                                  <a:spcBef>
                                    <a:spcPct val="20000"/>
                                  </a:spcBef>
                                  <a:buChar char="•"/>
                                  <a:defRPr sz="24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3pPr>
                                <a:lvl4pPr marL="1600200" indent="-228600" eaLnBrk="0" hangingPunct="0">
                                  <a:spcBef>
                                    <a:spcPct val="20000"/>
                                  </a:spcBef>
                                  <a:buChar char="–"/>
                                  <a:defRPr sz="20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4pPr>
                                <a:lvl5pPr marL="2057400" indent="-228600" eaLnBrk="0" hangingPunct="0">
                                  <a:spcBef>
                                    <a:spcPct val="20000"/>
                                  </a:spcBef>
                                  <a:buChar char="»"/>
                                  <a:defRPr sz="20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5pPr>
                                <a:lvl6pPr marL="2514600" indent="-228600" eaLnBrk="0" fontAlgn="base" hangingPunct="0">
                                  <a:spcBef>
                                    <a:spcPct val="20000"/>
                                  </a:spcBef>
                                  <a:spcAft>
                                    <a:spcPct val="0"/>
                                  </a:spcAft>
                                  <a:buChar char="»"/>
                                  <a:defRPr sz="20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6pPr>
                                <a:lvl7pPr marL="2971800" indent="-228600" eaLnBrk="0" fontAlgn="base" hangingPunct="0">
                                  <a:spcBef>
                                    <a:spcPct val="20000"/>
                                  </a:spcBef>
                                  <a:spcAft>
                                    <a:spcPct val="0"/>
                                  </a:spcAft>
                                  <a:buChar char="»"/>
                                  <a:defRPr sz="20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7pPr>
                                <a:lvl8pPr marL="3429000" indent="-228600" eaLnBrk="0" fontAlgn="base" hangingPunct="0">
                                  <a:spcBef>
                                    <a:spcPct val="20000"/>
                                  </a:spcBef>
                                  <a:spcAft>
                                    <a:spcPct val="0"/>
                                  </a:spcAft>
                                  <a:buChar char="»"/>
                                  <a:defRPr sz="20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8pPr>
                                <a:lvl9pPr marL="3886200" indent="-228600" eaLnBrk="0" fontAlgn="base" hangingPunct="0">
                                  <a:spcBef>
                                    <a:spcPct val="20000"/>
                                  </a:spcBef>
                                  <a:spcAft>
                                    <a:spcPct val="0"/>
                                  </a:spcAft>
                                  <a:buChar char="»"/>
                                  <a:defRPr sz="2000">
                                    <a:solidFill>
                                      <a:schemeClr val="tx1"/>
                                    </a:solidFill>
                                    <a:latin typeface="Arial" charset="0"/>
                                  </a:defRPr>
                                </a:lvl9pPr>
                              </a:lstStyle>
                              <a:p>
                                <a:pPr eaLnBrk="1" hangingPunct="1">
                                  <a:spcBef>
                                    <a:spcPct val="0"/>
                                  </a:spcBef>
                                  <a:buFontTx/>
                                  <a:buNone/>
                                </a:pPr>
                                <a:r>
                                  <a:rPr lang="en-US" altLang="fr-FR" sz="1300" i="1">
                                    <a:solidFill>
                                      <a:srgbClr val="000000"/>
                                    </a:solidFill>
                                    <a:latin typeface="Times" pitchFamily="18" charset="0"/>
                                  </a:rPr>
                                  <a:t>j</a:t>
                                </a:r>
                                <a:endParaRPr lang="en-US" altLang="fr-FR" sz="2400" i="1">
                                  <a:latin typeface="Times New Roman" pitchFamily="18" charset="0"/>
                                </a:endParaRPr>
                              </a:p>
                            </p:txBody>
                          </p:sp>
                        </p:grpSp>
                      </p:grpSp>
                    </p:grpSp>
                  </p:grpSp>
                </p:grpSp>
              </p:grpSp>
            </p:grpSp>
          </p:grpSp>
          <p:sp>
            <p:nvSpPr>
              <p:cNvPr id="16399" name="Rectangle 95"/>
              <p:cNvSpPr>
                <a:spLocks noChangeArrowheads="1"/>
              </p:cNvSpPr>
              <p:nvPr/>
            </p:nvSpPr>
            <p:spPr bwMode="auto">
              <a:xfrm>
                <a:off x="3059" y="3453"/>
                <a:ext cx="166" cy="3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fr-FR" sz="3500" i="1">
                    <a:solidFill>
                      <a:srgbClr val="000000"/>
                    </a:solidFill>
                    <a:latin typeface="Helvetica" pitchFamily="34" charset="0"/>
                    <a:sym typeface="Symbol" pitchFamily="18" charset="2"/>
                  </a:rPr>
                  <a:t></a:t>
                </a:r>
                <a:endParaRPr lang="en-US" altLang="fr-FR" sz="2400" i="1">
                  <a:latin typeface="Times New Roman" pitchFamily="18" charset="0"/>
                </a:endParaRPr>
              </a:p>
            </p:txBody>
          </p:sp>
          <p:sp>
            <p:nvSpPr>
              <p:cNvPr id="16400" name="Rectangle 96"/>
              <p:cNvSpPr>
                <a:spLocks noChangeArrowheads="1"/>
              </p:cNvSpPr>
              <p:nvPr/>
            </p:nvSpPr>
            <p:spPr bwMode="auto">
              <a:xfrm>
                <a:off x="3024" y="3711"/>
                <a:ext cx="288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fr-FR" sz="1800" i="1">
                    <a:solidFill>
                      <a:srgbClr val="000000"/>
                    </a:solidFill>
                    <a:latin typeface="Times" pitchFamily="18" charset="0"/>
                  </a:rPr>
                  <a:t>i,j=1</a:t>
                </a:r>
                <a:endParaRPr lang="en-US" altLang="fr-FR" sz="2400" i="1">
                  <a:latin typeface="Times New Roman" pitchFamily="18" charset="0"/>
                </a:endParaRPr>
              </a:p>
            </p:txBody>
          </p:sp>
          <p:grpSp>
            <p:nvGrpSpPr>
              <p:cNvPr id="16401" name="Group 99"/>
              <p:cNvGrpSpPr>
                <a:grpSpLocks/>
              </p:cNvGrpSpPr>
              <p:nvPr/>
            </p:nvGrpSpPr>
            <p:grpSpPr bwMode="auto">
              <a:xfrm>
                <a:off x="2976" y="3290"/>
                <a:ext cx="357" cy="174"/>
                <a:chOff x="2976" y="3290"/>
                <a:chExt cx="357" cy="174"/>
              </a:xfrm>
            </p:grpSpPr>
            <p:sp>
              <p:nvSpPr>
                <p:cNvPr id="16402" name="Rectangle 97"/>
                <p:cNvSpPr>
                  <a:spLocks noChangeArrowheads="1"/>
                </p:cNvSpPr>
                <p:nvPr/>
              </p:nvSpPr>
              <p:spPr bwMode="auto">
                <a:xfrm>
                  <a:off x="2976" y="3290"/>
                  <a:ext cx="97" cy="17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fr-FR" sz="1800" i="1">
                      <a:solidFill>
                        <a:srgbClr val="000000"/>
                      </a:solidFill>
                      <a:latin typeface="Times" pitchFamily="18" charset="0"/>
                    </a:rPr>
                    <a:t>N</a:t>
                  </a:r>
                  <a:endParaRPr lang="en-US" altLang="fr-FR" sz="2400" i="1">
                    <a:latin typeface="Times New Roman" pitchFamily="18" charset="0"/>
                  </a:endParaRPr>
                </a:p>
              </p:txBody>
            </p:sp>
            <p:sp>
              <p:nvSpPr>
                <p:cNvPr id="16403" name="Rectangle 98"/>
                <p:cNvSpPr>
                  <a:spLocks noChangeArrowheads="1"/>
                </p:cNvSpPr>
                <p:nvPr/>
              </p:nvSpPr>
              <p:spPr bwMode="auto">
                <a:xfrm>
                  <a:off x="3083" y="3337"/>
                  <a:ext cx="250" cy="1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fr-FR" sz="1300" i="1">
                      <a:solidFill>
                        <a:srgbClr val="000000"/>
                      </a:solidFill>
                      <a:latin typeface="Times" pitchFamily="18" charset="0"/>
                    </a:rPr>
                    <a:t>atoms</a:t>
                  </a:r>
                  <a:endParaRPr lang="en-US" altLang="fr-FR" sz="2400" i="1">
                    <a:latin typeface="Times New Roman" pitchFamily="18" charset="0"/>
                  </a:endParaRPr>
                </a:p>
              </p:txBody>
            </p:sp>
          </p:grpSp>
        </p:grpSp>
      </p:grpSp>
      <p:sp>
        <p:nvSpPr>
          <p:cNvPr id="8" name="Rectangle 7"/>
          <p:cNvSpPr/>
          <p:nvPr/>
        </p:nvSpPr>
        <p:spPr>
          <a:xfrm>
            <a:off x="276225" y="1060450"/>
            <a:ext cx="8782050" cy="9588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07" name="Rectangle 106"/>
          <p:cNvSpPr/>
          <p:nvPr/>
        </p:nvSpPr>
        <p:spPr>
          <a:xfrm>
            <a:off x="282575" y="2093913"/>
            <a:ext cx="8780463" cy="11620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08" name="Rectangle 107"/>
          <p:cNvSpPr/>
          <p:nvPr/>
        </p:nvSpPr>
        <p:spPr>
          <a:xfrm>
            <a:off x="273050" y="3335338"/>
            <a:ext cx="8782050" cy="33496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7" name="Flèche vers le bas 6"/>
          <p:cNvSpPr/>
          <p:nvPr/>
        </p:nvSpPr>
        <p:spPr>
          <a:xfrm>
            <a:off x="-17463" y="1060450"/>
            <a:ext cx="2335213" cy="5624513"/>
          </a:xfrm>
          <a:prstGeom prst="downArrow">
            <a:avLst>
              <a:gd name="adj1" fmla="val 74721"/>
              <a:gd name="adj2" fmla="val 488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fr-FR" dirty="0" err="1">
                <a:solidFill>
                  <a:schemeClr val="tx1"/>
                </a:solidFill>
              </a:rPr>
              <a:t>Empirical</a:t>
            </a:r>
            <a:endParaRPr lang="fr-FR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fr-FR" dirty="0" err="1">
                <a:solidFill>
                  <a:schemeClr val="tx1"/>
                </a:solidFill>
              </a:rPr>
              <a:t>Terms</a:t>
            </a:r>
            <a:endParaRPr lang="fr-FR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fr-FR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fr-FR" dirty="0" err="1">
                <a:solidFill>
                  <a:schemeClr val="tx1"/>
                </a:solidFill>
              </a:rPr>
              <a:t>Generalized</a:t>
            </a:r>
            <a:r>
              <a:rPr lang="fr-FR" dirty="0">
                <a:solidFill>
                  <a:schemeClr val="tx1"/>
                </a:solidFill>
              </a:rPr>
              <a:t> Born </a:t>
            </a:r>
            <a:r>
              <a:rPr lang="fr-FR" dirty="0" err="1">
                <a:solidFill>
                  <a:schemeClr val="tx1"/>
                </a:solidFill>
              </a:rPr>
              <a:t>Methods</a:t>
            </a:r>
            <a:endParaRPr lang="fr-FR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fr-FR" dirty="0">
                <a:solidFill>
                  <a:schemeClr val="tx1"/>
                </a:solidFill>
                <a:latin typeface="Symbol" panose="05050102010706020507" pitchFamily="18" charset="2"/>
              </a:rPr>
              <a:t>a</a:t>
            </a:r>
            <a:r>
              <a:rPr lang="fr-FR" dirty="0">
                <a:solidFill>
                  <a:schemeClr val="tx1"/>
                </a:solidFill>
              </a:rPr>
              <a:t>: </a:t>
            </a:r>
            <a:r>
              <a:rPr lang="fr-FR" dirty="0" err="1">
                <a:solidFill>
                  <a:schemeClr val="tx1"/>
                </a:solidFill>
              </a:rPr>
              <a:t>Generalized</a:t>
            </a:r>
            <a:r>
              <a:rPr lang="fr-FR" dirty="0">
                <a:solidFill>
                  <a:schemeClr val="tx1"/>
                </a:solidFill>
              </a:rPr>
              <a:t> Born </a:t>
            </a:r>
            <a:r>
              <a:rPr lang="fr-FR" dirty="0" err="1">
                <a:solidFill>
                  <a:schemeClr val="tx1"/>
                </a:solidFill>
              </a:rPr>
              <a:t>Radii</a:t>
            </a:r>
            <a:endParaRPr lang="fr-FR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fr-FR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fr-FR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fr-FR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fr-FR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fr-FR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fr-FR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fr-FR" dirty="0">
                <a:solidFill>
                  <a:schemeClr val="tx1"/>
                </a:solidFill>
              </a:rPr>
              <a:t>Explicit </a:t>
            </a:r>
            <a:r>
              <a:rPr lang="fr-FR" dirty="0" err="1">
                <a:solidFill>
                  <a:schemeClr val="tx1"/>
                </a:solidFill>
              </a:rPr>
              <a:t>Solving</a:t>
            </a:r>
            <a:r>
              <a:rPr lang="fr-FR" dirty="0">
                <a:solidFill>
                  <a:schemeClr val="tx1"/>
                </a:solidFill>
              </a:rPr>
              <a:t> of Poisson – Boltzmann Equation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138113" y="223838"/>
            <a:ext cx="9005887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Torsional terms – what for?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GB" altLang="fr-F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GB" altLang="fr-F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eaLnBrk="1" hangingPunct="1">
              <a:spcBef>
                <a:spcPct val="0"/>
              </a:spcBef>
              <a:defRPr/>
            </a:pPr>
            <a:r>
              <a:rPr lang="en-GB" alt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They must be introduced in order to correct for incompatibilities between long-range and short-range van der Waals contributions (</a:t>
            </a:r>
            <a:r>
              <a:rPr lang="en-GB" altLang="fr-FR" sz="2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en-GB" altLang="fr-FR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GB" altLang="fr-FR" sz="2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Allinger</a:t>
            </a:r>
            <a:r>
              <a:rPr lang="en-GB" altLang="fr-FR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MM2</a:t>
            </a:r>
            <a:r>
              <a:rPr lang="en-GB" alt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marL="342900" indent="-342900" eaLnBrk="1" hangingPunct="1">
              <a:spcBef>
                <a:spcPct val="0"/>
              </a:spcBef>
              <a:defRPr/>
            </a:pPr>
            <a:r>
              <a:rPr lang="en-GB" alt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set of FF parameters must be </a:t>
            </a:r>
            <a:r>
              <a:rPr lang="en-GB" altLang="fr-FR" sz="20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consistent</a:t>
            </a:r>
            <a:r>
              <a:rPr lang="en-GB" alt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do not expect individual terms to have any physical meaning (</a:t>
            </a:r>
            <a:r>
              <a:rPr lang="en-GB" altLang="fr-FR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K. Rasmussen</a:t>
            </a:r>
            <a:r>
              <a:rPr lang="en-GB" alt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GB" altLang="fr-FR" sz="2000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4175" y="3149600"/>
            <a:ext cx="5305425" cy="344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7412" name="Objet 1"/>
          <p:cNvGraphicFramePr>
            <a:graphicFrameLocks noChangeAspect="1"/>
          </p:cNvGraphicFramePr>
          <p:nvPr/>
        </p:nvGraphicFramePr>
        <p:xfrm>
          <a:off x="2411413" y="833438"/>
          <a:ext cx="3941762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4" name="Équation" r:id="rId5" imgW="1625600" imgH="228600" progId="Equation.3">
                  <p:embed/>
                </p:oleObj>
              </mc:Choice>
              <mc:Fallback>
                <p:oleObj name="Équation" r:id="rId5" imgW="1625600" imgH="228600" progId="Equation.3">
                  <p:embed/>
                  <p:pic>
                    <p:nvPicPr>
                      <p:cNvPr id="0" name="Obje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413" y="833438"/>
                        <a:ext cx="3941762" cy="542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138113" y="223838"/>
            <a:ext cx="9005887" cy="557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Setting up a Force Field – where do all those parameters come from ?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GB" altLang="fr-F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fr-FR" baseline="-25000" dirty="0" smtClean="0"/>
              <a:t>- </a:t>
            </a:r>
            <a:r>
              <a:rPr lang="en-US" altLang="fr-FR" baseline="-25000" dirty="0" smtClean="0">
                <a:solidFill>
                  <a:srgbClr val="FF0000"/>
                </a:solidFill>
              </a:rPr>
              <a:t>Few are directly issued from experimental observations:</a:t>
            </a:r>
            <a:r>
              <a:rPr lang="en-US" altLang="fr-FR" dirty="0" smtClean="0">
                <a:solidFill>
                  <a:srgbClr val="FF0000"/>
                </a:solidFill>
              </a:rPr>
              <a:t> </a:t>
            </a:r>
          </a:p>
          <a:p>
            <a:pPr marL="1200150" lvl="1" indent="-457200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fr-FR" baseline="-25000" dirty="0" smtClean="0"/>
              <a:t>bond &amp; angle deformation constants relate to IR vibration frequencies</a:t>
            </a:r>
          </a:p>
          <a:p>
            <a:pPr marL="1200150" lvl="1" indent="-457200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fr-FR" baseline="-25000" dirty="0" smtClean="0"/>
              <a:t>van der Waals parameters can be measured… for ideal gas atoms.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fr-FR" baseline="-25000" dirty="0" smtClean="0"/>
              <a:t>- </a:t>
            </a:r>
            <a:r>
              <a:rPr lang="en-US" altLang="fr-FR" baseline="-25000" dirty="0" smtClean="0">
                <a:solidFill>
                  <a:srgbClr val="FF0000"/>
                </a:solidFill>
              </a:rPr>
              <a:t>Atomic partial charges from electronegativity equilibration, molecular orbital “collapsing”.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fr-FR" baseline="-25000" dirty="0" smtClean="0"/>
              <a:t>- </a:t>
            </a:r>
            <a:r>
              <a:rPr lang="en-US" altLang="fr-FR" baseline="-25000" dirty="0" smtClean="0">
                <a:solidFill>
                  <a:srgbClr val="FF0000"/>
                </a:solidFill>
              </a:rPr>
              <a:t>Most are fitted (did you miss QSPR?), making sure that force field simulations reproduce:</a:t>
            </a:r>
          </a:p>
          <a:p>
            <a:pPr marL="1085850" lvl="1" indent="-342900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fr-FR" baseline="-25000" dirty="0" smtClean="0"/>
              <a:t>experimentally determined geometries &amp; </a:t>
            </a:r>
            <a:r>
              <a:rPr lang="en-US" altLang="fr-FR" baseline="-25000" dirty="0" err="1" smtClean="0"/>
              <a:t>interconformational</a:t>
            </a:r>
            <a:r>
              <a:rPr lang="en-US" altLang="fr-FR" baseline="-25000" dirty="0" smtClean="0"/>
              <a:t> barriers</a:t>
            </a:r>
          </a:p>
          <a:p>
            <a:pPr marL="1085850" lvl="1" indent="-342900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fr-FR" baseline="-25000" dirty="0" smtClean="0"/>
              <a:t>Quantum-chemically determined potential energy landscape</a:t>
            </a:r>
            <a:endParaRPr lang="en-GB" altLang="fr-FR" i="1" u="sng" baseline="-25000" dirty="0" smtClean="0"/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0313" y="1239838"/>
            <a:ext cx="9620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9713" y="115888"/>
            <a:ext cx="2305050" cy="10080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</a:rPr>
              <a:t>X-ray diffraction &amp; Neutron Scattering of small molecules</a:t>
            </a:r>
          </a:p>
        </p:txBody>
      </p:sp>
      <p:sp>
        <p:nvSpPr>
          <p:cNvPr id="6" name="Rectangle 5"/>
          <p:cNvSpPr/>
          <p:nvPr/>
        </p:nvSpPr>
        <p:spPr>
          <a:xfrm>
            <a:off x="2946400" y="115888"/>
            <a:ext cx="2303463" cy="10080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</a:rPr>
              <a:t>Vibrational Spectroscopy of small molecules</a:t>
            </a:r>
          </a:p>
        </p:txBody>
      </p:sp>
      <p:sp>
        <p:nvSpPr>
          <p:cNvPr id="9" name="Rogner un rectangle avec un coin diagonal 8"/>
          <p:cNvSpPr/>
          <p:nvPr/>
        </p:nvSpPr>
        <p:spPr>
          <a:xfrm>
            <a:off x="323850" y="1665288"/>
            <a:ext cx="1944688" cy="935037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</a:rPr>
              <a:t>Small molecule geometries</a:t>
            </a:r>
          </a:p>
        </p:txBody>
      </p:sp>
      <p:sp>
        <p:nvSpPr>
          <p:cNvPr id="11" name="Flèche droite 10"/>
          <p:cNvSpPr/>
          <p:nvPr/>
        </p:nvSpPr>
        <p:spPr>
          <a:xfrm>
            <a:off x="239713" y="4365625"/>
            <a:ext cx="2663825" cy="17272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</a:rPr>
              <a:t>Parameter Fitting to reproduce </a:t>
            </a:r>
          </a:p>
          <a:p>
            <a:pPr algn="ctr">
              <a:defRPr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</a:rPr>
              <a:t>known geometries</a:t>
            </a:r>
          </a:p>
        </p:txBody>
      </p:sp>
      <p:sp>
        <p:nvSpPr>
          <p:cNvPr id="12" name="Organigramme : Affichage 11"/>
          <p:cNvSpPr/>
          <p:nvPr/>
        </p:nvSpPr>
        <p:spPr>
          <a:xfrm>
            <a:off x="2916238" y="4760913"/>
            <a:ext cx="2016125" cy="936625"/>
          </a:xfrm>
          <a:prstGeom prst="flowChartDisplay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</a:rPr>
              <a:t>Empirical Force Field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019925" y="4724400"/>
            <a:ext cx="2016125" cy="10080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</a:rPr>
              <a:t>X-ray &amp; NMR spectra of biomolecules</a:t>
            </a:r>
          </a:p>
        </p:txBody>
      </p:sp>
      <p:sp>
        <p:nvSpPr>
          <p:cNvPr id="14" name="Rogner un rectangle avec un coin diagonal 13"/>
          <p:cNvSpPr/>
          <p:nvPr/>
        </p:nvSpPr>
        <p:spPr>
          <a:xfrm>
            <a:off x="5003800" y="5876925"/>
            <a:ext cx="1944688" cy="936625"/>
          </a:xfrm>
          <a:prstGeom prst="snip2Diag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tx1"/>
                </a:solidFill>
                <a:latin typeface="Calibri" panose="020F0502020204030204" pitchFamily="34" charset="0"/>
              </a:rPr>
              <a:t>Biomolecule geometries</a:t>
            </a:r>
          </a:p>
        </p:txBody>
      </p:sp>
      <p:sp>
        <p:nvSpPr>
          <p:cNvPr id="15" name="Organigramme : Délai 14"/>
          <p:cNvSpPr/>
          <p:nvPr/>
        </p:nvSpPr>
        <p:spPr>
          <a:xfrm>
            <a:off x="2627313" y="1412875"/>
            <a:ext cx="5113337" cy="1439863"/>
          </a:xfrm>
          <a:prstGeom prst="flowChartDela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85750" indent="-285750" algn="just"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</a:rPr>
              <a:t>natural bond lengths and rigidity</a:t>
            </a:r>
          </a:p>
          <a:p>
            <a:pPr marL="285750" indent="-285750" algn="just"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</a:rPr>
              <a:t>valence angles, function of the hybridization of the central atom</a:t>
            </a:r>
          </a:p>
          <a:p>
            <a:pPr marL="285750" indent="-285750" algn="just">
              <a:buFont typeface="Arial" pitchFamily="34" charset="0"/>
              <a:buChar char="•"/>
              <a:defRPr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</a:rPr>
              <a:t>rotameric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</a:rPr>
              <a:t> preferences, stereochemistry</a:t>
            </a:r>
          </a:p>
        </p:txBody>
      </p:sp>
      <p:sp>
        <p:nvSpPr>
          <p:cNvPr id="16" name="Organigramme : Délai 15"/>
          <p:cNvSpPr/>
          <p:nvPr/>
        </p:nvSpPr>
        <p:spPr>
          <a:xfrm>
            <a:off x="2627313" y="3019425"/>
            <a:ext cx="5113337" cy="1193800"/>
          </a:xfrm>
          <a:prstGeom prst="flowChartDela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85750" indent="-285750">
              <a:buFont typeface="Arial" pitchFamily="34" charset="0"/>
              <a:buChar char="•"/>
              <a:defRPr/>
            </a:pPr>
            <a:r>
              <a:rPr lang="en-US" dirty="0">
                <a:latin typeface="Calibri" panose="020F0502020204030204" pitchFamily="34" charset="0"/>
              </a:rPr>
              <a:t>Assumptions on the nature of  non-bonded interaction, partial charges, </a:t>
            </a:r>
            <a:r>
              <a:rPr lang="en-US" i="1" dirty="0">
                <a:latin typeface="Calibri" panose="020F0502020204030204" pitchFamily="34" charset="0"/>
              </a:rPr>
              <a:t>etc.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dirty="0">
                <a:latin typeface="Calibri" panose="020F0502020204030204" pitchFamily="34" charset="0"/>
              </a:rPr>
              <a:t>Potential of Mean Force models for solvation and hydrophobic effects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651500" y="115888"/>
            <a:ext cx="2305050" cy="10080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</a:rPr>
              <a:t>Quantum physical treatment of atoms &amp; covalent bonds</a:t>
            </a:r>
          </a:p>
        </p:txBody>
      </p:sp>
      <p:sp>
        <p:nvSpPr>
          <p:cNvPr id="18" name="Organigramme : Stockage à accès séquentiel 17"/>
          <p:cNvSpPr/>
          <p:nvPr/>
        </p:nvSpPr>
        <p:spPr>
          <a:xfrm>
            <a:off x="5089525" y="4689475"/>
            <a:ext cx="1773238" cy="1079500"/>
          </a:xfrm>
          <a:prstGeom prst="flowChartMagneticTap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</a:rPr>
              <a:t>Modelling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under constraints</a:t>
            </a:r>
          </a:p>
        </p:txBody>
      </p:sp>
      <p:cxnSp>
        <p:nvCxnSpPr>
          <p:cNvPr id="20" name="Connecteur en angle 19"/>
          <p:cNvCxnSpPr>
            <a:stCxn id="5" idx="2"/>
            <a:endCxn id="9" idx="3"/>
          </p:cNvCxnSpPr>
          <p:nvPr/>
        </p:nvCxnSpPr>
        <p:spPr>
          <a:xfrm rot="5400000">
            <a:off x="1073150" y="1346200"/>
            <a:ext cx="541338" cy="96838"/>
          </a:xfrm>
          <a:prstGeom prst="bentConnector3">
            <a:avLst>
              <a:gd name="adj1" fmla="val 33729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en angle 21"/>
          <p:cNvCxnSpPr>
            <a:stCxn id="6" idx="2"/>
            <a:endCxn id="9" idx="3"/>
          </p:cNvCxnSpPr>
          <p:nvPr/>
        </p:nvCxnSpPr>
        <p:spPr>
          <a:xfrm rot="5400000">
            <a:off x="2426494" y="-7144"/>
            <a:ext cx="541338" cy="2803525"/>
          </a:xfrm>
          <a:prstGeom prst="bentConnector3">
            <a:avLst>
              <a:gd name="adj1" fmla="val 33729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en angle 25"/>
          <p:cNvCxnSpPr>
            <a:stCxn id="17" idx="2"/>
            <a:endCxn id="9" idx="3"/>
          </p:cNvCxnSpPr>
          <p:nvPr/>
        </p:nvCxnSpPr>
        <p:spPr>
          <a:xfrm rot="5400000">
            <a:off x="3779044" y="-1359694"/>
            <a:ext cx="541338" cy="5508625"/>
          </a:xfrm>
          <a:prstGeom prst="bentConnector3">
            <a:avLst>
              <a:gd name="adj1" fmla="val 35356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>
            <a:stCxn id="9" idx="0"/>
            <a:endCxn id="15" idx="1"/>
          </p:cNvCxnSpPr>
          <p:nvPr/>
        </p:nvCxnSpPr>
        <p:spPr>
          <a:xfrm>
            <a:off x="2268538" y="2133600"/>
            <a:ext cx="358775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en angle 30"/>
          <p:cNvCxnSpPr>
            <a:stCxn id="15" idx="3"/>
            <a:endCxn id="11" idx="1"/>
          </p:cNvCxnSpPr>
          <p:nvPr/>
        </p:nvCxnSpPr>
        <p:spPr>
          <a:xfrm flipH="1">
            <a:off x="239713" y="2133600"/>
            <a:ext cx="7500937" cy="3095625"/>
          </a:xfrm>
          <a:prstGeom prst="bentConnector5">
            <a:avLst>
              <a:gd name="adj1" fmla="val -3048"/>
              <a:gd name="adj2" fmla="val 69823"/>
              <a:gd name="adj3" fmla="val 102110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en angle 36"/>
          <p:cNvCxnSpPr>
            <a:stCxn id="16" idx="3"/>
            <a:endCxn id="11" idx="1"/>
          </p:cNvCxnSpPr>
          <p:nvPr/>
        </p:nvCxnSpPr>
        <p:spPr>
          <a:xfrm flipH="1">
            <a:off x="239713" y="3616325"/>
            <a:ext cx="7500937" cy="1612900"/>
          </a:xfrm>
          <a:prstGeom prst="bentConnector5">
            <a:avLst>
              <a:gd name="adj1" fmla="val -3048"/>
              <a:gd name="adj2" fmla="val 41717"/>
              <a:gd name="adj3" fmla="val 102228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en angle 39"/>
          <p:cNvCxnSpPr>
            <a:stCxn id="12" idx="3"/>
            <a:endCxn id="18" idx="0"/>
          </p:cNvCxnSpPr>
          <p:nvPr/>
        </p:nvCxnSpPr>
        <p:spPr>
          <a:xfrm flipV="1">
            <a:off x="4932363" y="4689475"/>
            <a:ext cx="1044575" cy="539750"/>
          </a:xfrm>
          <a:prstGeom prst="bentConnector4">
            <a:avLst>
              <a:gd name="adj1" fmla="val 7533"/>
              <a:gd name="adj2" fmla="val 142329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en angle 41"/>
          <p:cNvCxnSpPr>
            <a:stCxn id="13" idx="0"/>
            <a:endCxn id="18" idx="0"/>
          </p:cNvCxnSpPr>
          <p:nvPr/>
        </p:nvCxnSpPr>
        <p:spPr>
          <a:xfrm rot="16200000" flipV="1">
            <a:off x="6985000" y="3681413"/>
            <a:ext cx="34925" cy="2051050"/>
          </a:xfrm>
          <a:prstGeom prst="bentConnector3">
            <a:avLst>
              <a:gd name="adj1" fmla="val 734929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en angle 43"/>
          <p:cNvCxnSpPr>
            <a:stCxn id="18" idx="2"/>
            <a:endCxn id="14" idx="0"/>
          </p:cNvCxnSpPr>
          <p:nvPr/>
        </p:nvCxnSpPr>
        <p:spPr>
          <a:xfrm rot="16200000" flipH="1">
            <a:off x="6174581" y="5571332"/>
            <a:ext cx="576263" cy="971550"/>
          </a:xfrm>
          <a:prstGeom prst="bentConnector4">
            <a:avLst>
              <a:gd name="adj1" fmla="val 9375"/>
              <a:gd name="adj2" fmla="val 123516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en angle 47"/>
          <p:cNvCxnSpPr>
            <a:stCxn id="14" idx="2"/>
            <a:endCxn id="11" idx="1"/>
          </p:cNvCxnSpPr>
          <p:nvPr/>
        </p:nvCxnSpPr>
        <p:spPr>
          <a:xfrm rot="10800000">
            <a:off x="239713" y="5229225"/>
            <a:ext cx="4764087" cy="1116013"/>
          </a:xfrm>
          <a:prstGeom prst="bentConnector3">
            <a:avLst>
              <a:gd name="adj1" fmla="val 103507"/>
            </a:avLst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16325"/>
            <a:ext cx="9144000" cy="2281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38113" y="223838"/>
            <a:ext cx="8686800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Coarse-grain (CG) models for huge molecules….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GB" altLang="fr-F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fr-FR" sz="2400" dirty="0" smtClean="0"/>
              <a:t>- </a:t>
            </a:r>
            <a:r>
              <a:rPr lang="en-US" altLang="fr-FR" sz="2400" dirty="0" smtClean="0">
                <a:solidFill>
                  <a:srgbClr val="FF0000"/>
                </a:solidFill>
              </a:rPr>
              <a:t>Replace standard fragments by some generic ‘object’ (bead):</a:t>
            </a:r>
            <a:r>
              <a:rPr lang="en-US" altLang="fr-FR" dirty="0" smtClean="0">
                <a:solidFill>
                  <a:srgbClr val="FF0000"/>
                </a:solidFill>
              </a:rPr>
              <a:t> </a:t>
            </a:r>
          </a:p>
          <a:p>
            <a:pPr marL="1200150" lvl="1" indent="-457200" algn="just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fr-FR" sz="2000" dirty="0" smtClean="0"/>
              <a:t>What is the functional form of bead-bead interaction? Such “Potential of Mean Force” (PMF) should represent the average contact strength at inter-bead distance </a:t>
            </a:r>
            <a:r>
              <a:rPr lang="en-US" altLang="fr-FR" sz="2000" i="1" dirty="0" smtClean="0"/>
              <a:t>d</a:t>
            </a:r>
            <a:r>
              <a:rPr lang="en-US" altLang="fr-FR" sz="20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41300" y="120650"/>
            <a:ext cx="86868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back-engineering alternative: Knowledge-based potentials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GB" altLang="fr-F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just" eaLnBrk="1" hangingPunct="1">
              <a:spcBef>
                <a:spcPct val="0"/>
              </a:spcBef>
              <a:buFontTx/>
              <a:buChar char="-"/>
              <a:defRPr/>
            </a:pPr>
            <a:r>
              <a:rPr lang="en-US" altLang="fr-FR" sz="2400" dirty="0" smtClean="0">
                <a:solidFill>
                  <a:srgbClr val="FF0000"/>
                </a:solidFill>
              </a:rPr>
              <a:t>If, in a structural data base, the red-yellow inter-particle distance is, on the average, </a:t>
            </a:r>
            <a:r>
              <a:rPr lang="en-US" altLang="fr-FR" sz="2400" i="1" dirty="0" smtClean="0">
                <a:solidFill>
                  <a:srgbClr val="FF0000"/>
                </a:solidFill>
              </a:rPr>
              <a:t>shorter</a:t>
            </a:r>
            <a:r>
              <a:rPr lang="en-US" altLang="fr-FR" sz="2400" dirty="0" smtClean="0">
                <a:solidFill>
                  <a:srgbClr val="FF0000"/>
                </a:solidFill>
              </a:rPr>
              <a:t> than expected (over the average of all possible chain arrangements – geometries like “D” seen more often than “normal”), then one may conclude that they </a:t>
            </a:r>
            <a:r>
              <a:rPr lang="en-US" altLang="fr-FR" sz="2400" b="1" dirty="0" smtClean="0">
                <a:solidFill>
                  <a:srgbClr val="FF0000"/>
                </a:solidFill>
              </a:rPr>
              <a:t>attract</a:t>
            </a:r>
            <a:r>
              <a:rPr lang="en-US" altLang="fr-FR" sz="2400" dirty="0" smtClean="0">
                <a:solidFill>
                  <a:srgbClr val="FF0000"/>
                </a:solidFill>
              </a:rPr>
              <a:t> each other </a:t>
            </a:r>
          </a:p>
          <a:p>
            <a:pPr marL="342900" indent="-342900" algn="just" eaLnBrk="1" hangingPunct="1">
              <a:spcBef>
                <a:spcPct val="0"/>
              </a:spcBef>
              <a:buFontTx/>
              <a:buChar char="-"/>
              <a:defRPr/>
            </a:pPr>
            <a:endParaRPr lang="en-US" altLang="fr-FR" sz="2400" dirty="0" smtClean="0">
              <a:solidFill>
                <a:srgbClr val="FF0000"/>
              </a:solidFill>
            </a:endParaRPr>
          </a:p>
          <a:p>
            <a:pPr marL="342900" indent="-342900" algn="just" eaLnBrk="1" hangingPunct="1">
              <a:spcBef>
                <a:spcPct val="0"/>
              </a:spcBef>
              <a:buFontTx/>
              <a:buChar char="-"/>
              <a:defRPr/>
            </a:pPr>
            <a:endParaRPr lang="en-US" altLang="fr-FR" sz="2400" dirty="0" smtClean="0">
              <a:solidFill>
                <a:srgbClr val="FF0000"/>
              </a:solidFill>
            </a:endParaRPr>
          </a:p>
          <a:p>
            <a:pPr marL="342900" indent="-342900" algn="just" eaLnBrk="1" hangingPunct="1">
              <a:spcBef>
                <a:spcPct val="0"/>
              </a:spcBef>
              <a:buFontTx/>
              <a:buChar char="-"/>
              <a:defRPr/>
            </a:pPr>
            <a:r>
              <a:rPr lang="en-US" altLang="fr-FR" sz="2400" i="1" dirty="0" smtClean="0"/>
              <a:t>O(d)</a:t>
            </a:r>
            <a:r>
              <a:rPr lang="en-US" altLang="fr-FR" sz="2400" dirty="0" smtClean="0"/>
              <a:t> = observed frequency </a:t>
            </a:r>
            <a:r>
              <a:rPr lang="en-US" altLang="fr-FR" sz="2400" i="1" dirty="0" smtClean="0"/>
              <a:t>@ d</a:t>
            </a:r>
          </a:p>
          <a:p>
            <a:pPr marL="342900" indent="-342900" algn="just" eaLnBrk="1" hangingPunct="1">
              <a:spcBef>
                <a:spcPct val="0"/>
              </a:spcBef>
              <a:buFontTx/>
              <a:buChar char="-"/>
              <a:defRPr/>
            </a:pPr>
            <a:r>
              <a:rPr lang="en-US" altLang="fr-FR" sz="2400" i="1" dirty="0" smtClean="0">
                <a:solidFill>
                  <a:srgbClr val="FF0000"/>
                </a:solidFill>
              </a:rPr>
              <a:t>B(d)</a:t>
            </a:r>
            <a:r>
              <a:rPr lang="en-US" altLang="fr-FR" sz="2400" dirty="0" smtClean="0">
                <a:solidFill>
                  <a:srgbClr val="FF0000"/>
                </a:solidFill>
              </a:rPr>
              <a:t> = baseline frequency </a:t>
            </a:r>
            <a:r>
              <a:rPr lang="en-US" altLang="fr-FR" sz="2400" i="1" dirty="0" smtClean="0">
                <a:solidFill>
                  <a:srgbClr val="FF0000"/>
                </a:solidFill>
              </a:rPr>
              <a:t>@ d</a:t>
            </a:r>
            <a:endParaRPr lang="en-US" altLang="fr-FR" sz="2000" i="1" dirty="0" smtClean="0"/>
          </a:p>
        </p:txBody>
      </p:sp>
      <p:pic>
        <p:nvPicPr>
          <p:cNvPr id="21507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4600" y="3259138"/>
            <a:ext cx="4017963" cy="359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1508" name="Objet 4"/>
          <p:cNvGraphicFramePr>
            <a:graphicFrameLocks noChangeAspect="1"/>
          </p:cNvGraphicFramePr>
          <p:nvPr/>
        </p:nvGraphicFramePr>
        <p:xfrm>
          <a:off x="609600" y="5191125"/>
          <a:ext cx="3663950" cy="1146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0" name="Équation" r:id="rId4" imgW="1511300" imgH="482600" progId="Equation.3">
                  <p:embed/>
                </p:oleObj>
              </mc:Choice>
              <mc:Fallback>
                <p:oleObj name="Équation" r:id="rId4" imgW="1511300" imgH="482600" progId="Equation.3">
                  <p:embed/>
                  <p:pic>
                    <p:nvPicPr>
                      <p:cNvPr id="0" name="Obje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5191125"/>
                        <a:ext cx="3663950" cy="1146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549275"/>
            <a:ext cx="8229600" cy="5394325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n-US" altLang="fr-FR" sz="3600" i="1" smtClean="0"/>
              <a:t>Presentation Outline</a:t>
            </a:r>
            <a:endParaRPr lang="en-US" altLang="fr-FR" sz="3600" smtClean="0"/>
          </a:p>
          <a:p>
            <a:pPr lvl="1" algn="just">
              <a:lnSpc>
                <a:spcPct val="150000"/>
              </a:lnSpc>
            </a:pPr>
            <a:r>
              <a:rPr lang="en-US" altLang="fr-FR" smtClean="0">
                <a:solidFill>
                  <a:srgbClr val="FF0000"/>
                </a:solidFill>
              </a:rPr>
              <a:t>The Basics: Molecules have Geometries!</a:t>
            </a:r>
            <a:endParaRPr lang="en-US" altLang="fr-FR" smtClean="0"/>
          </a:p>
          <a:p>
            <a:pPr lvl="2" algn="just">
              <a:lnSpc>
                <a:spcPct val="150000"/>
              </a:lnSpc>
            </a:pPr>
            <a:r>
              <a:rPr lang="en-US" altLang="fr-FR" smtClean="0"/>
              <a:t>Intramolecular energy: the Empirical Force Field </a:t>
            </a:r>
          </a:p>
          <a:p>
            <a:pPr lvl="1" algn="just">
              <a:lnSpc>
                <a:spcPct val="150000"/>
              </a:lnSpc>
            </a:pPr>
            <a:r>
              <a:rPr lang="en-US" altLang="fr-FR" smtClean="0">
                <a:solidFill>
                  <a:srgbClr val="FF0000"/>
                </a:solidFill>
              </a:rPr>
              <a:t>Sampling Methods: a brief overview</a:t>
            </a:r>
          </a:p>
          <a:p>
            <a:pPr lvl="2" algn="just">
              <a:lnSpc>
                <a:spcPct val="150000"/>
              </a:lnSpc>
            </a:pPr>
            <a:r>
              <a:rPr lang="en-US" altLang="fr-FR" smtClean="0"/>
              <a:t>Molecular Dynamics: Walking like a molecule</a:t>
            </a:r>
          </a:p>
          <a:p>
            <a:pPr lvl="2" algn="just">
              <a:lnSpc>
                <a:spcPct val="150000"/>
              </a:lnSpc>
            </a:pPr>
            <a:r>
              <a:rPr lang="en-US" altLang="fr-FR" smtClean="0">
                <a:solidFill>
                  <a:srgbClr val="FF0000"/>
                </a:solidFill>
              </a:rPr>
              <a:t>Monte Carlo: Molecular Casino </a:t>
            </a:r>
            <a:endParaRPr lang="en-US" altLang="fr-FR" i="1" smtClean="0">
              <a:solidFill>
                <a:srgbClr val="FF0000"/>
              </a:solidFill>
              <a:latin typeface="Symbol" pitchFamily="18" charset="2"/>
            </a:endParaRPr>
          </a:p>
          <a:p>
            <a:pPr lvl="2" algn="just">
              <a:lnSpc>
                <a:spcPct val="150000"/>
              </a:lnSpc>
            </a:pPr>
            <a:r>
              <a:rPr lang="en-US" altLang="fr-FR" smtClean="0"/>
              <a:t>Evolutionary Methods: in God/Darwin we trust!</a:t>
            </a:r>
          </a:p>
          <a:p>
            <a:pPr lvl="1" algn="just">
              <a:lnSpc>
                <a:spcPct val="150000"/>
              </a:lnSpc>
            </a:pPr>
            <a:r>
              <a:rPr lang="en-US" altLang="fr-FR" smtClean="0">
                <a:solidFill>
                  <a:srgbClr val="FF0000"/>
                </a:solidFill>
              </a:rPr>
              <a:t>Conclusions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868363"/>
            <a:ext cx="8229600" cy="5394325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n-US" altLang="fr-FR" sz="3600" i="1" smtClean="0"/>
              <a:t>Presentation Outline</a:t>
            </a:r>
            <a:endParaRPr lang="en-US" altLang="fr-FR" sz="3600" smtClean="0"/>
          </a:p>
          <a:p>
            <a:pPr lvl="1" algn="just">
              <a:lnSpc>
                <a:spcPct val="150000"/>
              </a:lnSpc>
            </a:pPr>
            <a:r>
              <a:rPr lang="en-US" altLang="fr-FR" smtClean="0">
                <a:solidFill>
                  <a:srgbClr val="FF0000"/>
                </a:solidFill>
              </a:rPr>
              <a:t>The Basics: Molecules have Geometries!</a:t>
            </a:r>
            <a:endParaRPr lang="en-US" altLang="fr-FR" smtClean="0"/>
          </a:p>
          <a:p>
            <a:pPr lvl="2" algn="just">
              <a:lnSpc>
                <a:spcPct val="150000"/>
              </a:lnSpc>
            </a:pPr>
            <a:r>
              <a:rPr lang="en-US" altLang="fr-FR" smtClean="0"/>
              <a:t>Intramolecular energy: the Empirical Force Field </a:t>
            </a:r>
          </a:p>
          <a:p>
            <a:pPr lvl="1" algn="just">
              <a:lnSpc>
                <a:spcPct val="150000"/>
              </a:lnSpc>
            </a:pPr>
            <a:r>
              <a:rPr lang="en-US" altLang="fr-FR" smtClean="0">
                <a:solidFill>
                  <a:srgbClr val="FF0000"/>
                </a:solidFill>
              </a:rPr>
              <a:t>Sampling Methods: a brief overview</a:t>
            </a:r>
            <a:endParaRPr lang="en-US" altLang="fr-FR" smtClean="0"/>
          </a:p>
          <a:p>
            <a:pPr lvl="2" algn="just">
              <a:lnSpc>
                <a:spcPct val="150000"/>
              </a:lnSpc>
            </a:pPr>
            <a:r>
              <a:rPr lang="en-US" altLang="fr-FR" smtClean="0"/>
              <a:t>Molecular Dynamics: Walking like a molecule</a:t>
            </a:r>
          </a:p>
          <a:p>
            <a:pPr lvl="2" algn="just">
              <a:lnSpc>
                <a:spcPct val="150000"/>
              </a:lnSpc>
            </a:pPr>
            <a:r>
              <a:rPr lang="en-US" altLang="fr-FR" smtClean="0">
                <a:solidFill>
                  <a:srgbClr val="FF0000"/>
                </a:solidFill>
              </a:rPr>
              <a:t>Monte Carlo: Molecular Casino </a:t>
            </a:r>
            <a:endParaRPr lang="en-US" altLang="fr-FR" i="1" smtClean="0">
              <a:solidFill>
                <a:srgbClr val="FF0000"/>
              </a:solidFill>
              <a:latin typeface="Symbol" pitchFamily="18" charset="2"/>
            </a:endParaRPr>
          </a:p>
          <a:p>
            <a:pPr lvl="2" algn="just">
              <a:lnSpc>
                <a:spcPct val="150000"/>
              </a:lnSpc>
            </a:pPr>
            <a:r>
              <a:rPr lang="en-US" altLang="fr-FR" smtClean="0"/>
              <a:t>Evolutionary Methods: in God/Darwin we trust!</a:t>
            </a:r>
          </a:p>
          <a:p>
            <a:pPr lvl="1" algn="just">
              <a:lnSpc>
                <a:spcPct val="150000"/>
              </a:lnSpc>
            </a:pPr>
            <a:r>
              <a:rPr lang="en-US" altLang="fr-FR" smtClean="0">
                <a:solidFill>
                  <a:srgbClr val="FF0000"/>
                </a:solidFill>
              </a:rPr>
              <a:t>Conclusions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38113" y="38100"/>
            <a:ext cx="8229600" cy="5207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alt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The Challenge…</a:t>
            </a:r>
          </a:p>
        </p:txBody>
      </p:sp>
      <p:sp>
        <p:nvSpPr>
          <p:cNvPr id="25603" name="Rectangle 5"/>
          <p:cNvSpPr>
            <a:spLocks noChangeArrowheads="1"/>
          </p:cNvSpPr>
          <p:nvPr/>
        </p:nvSpPr>
        <p:spPr bwMode="auto">
          <a:xfrm>
            <a:off x="2922588" y="523875"/>
            <a:ext cx="2484437" cy="6313488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5604" name="AutoShape 6"/>
          <p:cNvSpPr>
            <a:spLocks noChangeArrowheads="1"/>
          </p:cNvSpPr>
          <p:nvPr/>
        </p:nvSpPr>
        <p:spPr bwMode="auto">
          <a:xfrm>
            <a:off x="2924175" y="5662613"/>
            <a:ext cx="2447925" cy="1152525"/>
          </a:xfrm>
          <a:prstGeom prst="leftRightArrow">
            <a:avLst>
              <a:gd name="adj1" fmla="val 50000"/>
              <a:gd name="adj2" fmla="val 42479"/>
            </a:avLst>
          </a:prstGeom>
          <a:solidFill>
            <a:srgbClr val="66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800"/>
              <a:t>“Well”-docked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800"/>
              <a:t>(folded) zone</a:t>
            </a:r>
          </a:p>
        </p:txBody>
      </p:sp>
      <p:sp>
        <p:nvSpPr>
          <p:cNvPr id="25605" name="AutoShape 7"/>
          <p:cNvSpPr>
            <a:spLocks noChangeArrowheads="1"/>
          </p:cNvSpPr>
          <p:nvPr/>
        </p:nvSpPr>
        <p:spPr bwMode="auto">
          <a:xfrm>
            <a:off x="5430838" y="5662613"/>
            <a:ext cx="3636962" cy="1152525"/>
          </a:xfrm>
          <a:prstGeom prst="leftRightArrow">
            <a:avLst>
              <a:gd name="adj1" fmla="val 50000"/>
              <a:gd name="adj2" fmla="val 63113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800">
                <a:solidFill>
                  <a:schemeClr val="bg1"/>
                </a:solidFill>
              </a:rPr>
              <a:t>“Misdocked”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800">
                <a:solidFill>
                  <a:schemeClr val="bg1"/>
                </a:solidFill>
              </a:rPr>
              <a:t>(folded) conformers</a:t>
            </a:r>
          </a:p>
        </p:txBody>
      </p:sp>
      <p:sp>
        <p:nvSpPr>
          <p:cNvPr id="25606" name="AutoShape 8"/>
          <p:cNvSpPr>
            <a:spLocks noChangeArrowheads="1"/>
          </p:cNvSpPr>
          <p:nvPr/>
        </p:nvSpPr>
        <p:spPr bwMode="auto">
          <a:xfrm>
            <a:off x="103188" y="5662613"/>
            <a:ext cx="2797175" cy="1152525"/>
          </a:xfrm>
          <a:prstGeom prst="leftRightArrow">
            <a:avLst>
              <a:gd name="adj1" fmla="val 50000"/>
              <a:gd name="adj2" fmla="val 48540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800">
                <a:solidFill>
                  <a:schemeClr val="bg1"/>
                </a:solidFill>
              </a:rPr>
              <a:t>“Misdocked”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800">
                <a:solidFill>
                  <a:schemeClr val="bg1"/>
                </a:solidFill>
              </a:rPr>
              <a:t>(folded) conformers</a:t>
            </a:r>
          </a:p>
        </p:txBody>
      </p:sp>
      <p:sp>
        <p:nvSpPr>
          <p:cNvPr id="25607" name="Line 9"/>
          <p:cNvSpPr>
            <a:spLocks noChangeShapeType="1"/>
          </p:cNvSpPr>
          <p:nvPr/>
        </p:nvSpPr>
        <p:spPr bwMode="auto">
          <a:xfrm>
            <a:off x="228600" y="4905375"/>
            <a:ext cx="8686800" cy="127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5608" name="Rectangle 10"/>
          <p:cNvSpPr>
            <a:spLocks noChangeArrowheads="1"/>
          </p:cNvSpPr>
          <p:nvPr/>
        </p:nvSpPr>
        <p:spPr bwMode="auto">
          <a:xfrm>
            <a:off x="26988" y="882650"/>
            <a:ext cx="8939212" cy="544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25609" name="Freeform 11"/>
          <p:cNvSpPr>
            <a:spLocks/>
          </p:cNvSpPr>
          <p:nvPr/>
        </p:nvSpPr>
        <p:spPr bwMode="auto">
          <a:xfrm>
            <a:off x="44450" y="517525"/>
            <a:ext cx="8904288" cy="5099050"/>
          </a:xfrm>
          <a:custGeom>
            <a:avLst/>
            <a:gdLst>
              <a:gd name="T0" fmla="*/ 2147483647 w 5844"/>
              <a:gd name="T1" fmla="*/ 2147483647 h 2673"/>
              <a:gd name="T2" fmla="*/ 2147483647 w 5844"/>
              <a:gd name="T3" fmla="*/ 2147483647 h 2673"/>
              <a:gd name="T4" fmla="*/ 2147483647 w 5844"/>
              <a:gd name="T5" fmla="*/ 2147483647 h 2673"/>
              <a:gd name="T6" fmla="*/ 2147483647 w 5844"/>
              <a:gd name="T7" fmla="*/ 2147483647 h 2673"/>
              <a:gd name="T8" fmla="*/ 2147483647 w 5844"/>
              <a:gd name="T9" fmla="*/ 2147483647 h 2673"/>
              <a:gd name="T10" fmla="*/ 2147483647 w 5844"/>
              <a:gd name="T11" fmla="*/ 2147483647 h 2673"/>
              <a:gd name="T12" fmla="*/ 2147483647 w 5844"/>
              <a:gd name="T13" fmla="*/ 2147483647 h 2673"/>
              <a:gd name="T14" fmla="*/ 2147483647 w 5844"/>
              <a:gd name="T15" fmla="*/ 2147483647 h 2673"/>
              <a:gd name="T16" fmla="*/ 2147483647 w 5844"/>
              <a:gd name="T17" fmla="*/ 2147483647 h 2673"/>
              <a:gd name="T18" fmla="*/ 2147483647 w 5844"/>
              <a:gd name="T19" fmla="*/ 2147483647 h 2673"/>
              <a:gd name="T20" fmla="*/ 2147483647 w 5844"/>
              <a:gd name="T21" fmla="*/ 2147483647 h 2673"/>
              <a:gd name="T22" fmla="*/ 2147483647 w 5844"/>
              <a:gd name="T23" fmla="*/ 2147483647 h 2673"/>
              <a:gd name="T24" fmla="*/ 2147483647 w 5844"/>
              <a:gd name="T25" fmla="*/ 2147483647 h 2673"/>
              <a:gd name="T26" fmla="*/ 2147483647 w 5844"/>
              <a:gd name="T27" fmla="*/ 2147483647 h 2673"/>
              <a:gd name="T28" fmla="*/ 2147483647 w 5844"/>
              <a:gd name="T29" fmla="*/ 2147483647 h 2673"/>
              <a:gd name="T30" fmla="*/ 2147483647 w 5844"/>
              <a:gd name="T31" fmla="*/ 2147483647 h 2673"/>
              <a:gd name="T32" fmla="*/ 2147483647 w 5844"/>
              <a:gd name="T33" fmla="*/ 2147483647 h 2673"/>
              <a:gd name="T34" fmla="*/ 2147483647 w 5844"/>
              <a:gd name="T35" fmla="*/ 2147483647 h 2673"/>
              <a:gd name="T36" fmla="*/ 2147483647 w 5844"/>
              <a:gd name="T37" fmla="*/ 2147483647 h 2673"/>
              <a:gd name="T38" fmla="*/ 2147483647 w 5844"/>
              <a:gd name="T39" fmla="*/ 2147483647 h 2673"/>
              <a:gd name="T40" fmla="*/ 2147483647 w 5844"/>
              <a:gd name="T41" fmla="*/ 2147483647 h 2673"/>
              <a:gd name="T42" fmla="*/ 2147483647 w 5844"/>
              <a:gd name="T43" fmla="*/ 2147483647 h 2673"/>
              <a:gd name="T44" fmla="*/ 2147483647 w 5844"/>
              <a:gd name="T45" fmla="*/ 2147483647 h 2673"/>
              <a:gd name="T46" fmla="*/ 2147483647 w 5844"/>
              <a:gd name="T47" fmla="*/ 2147483647 h 2673"/>
              <a:gd name="T48" fmla="*/ 2147483647 w 5844"/>
              <a:gd name="T49" fmla="*/ 2147483647 h 2673"/>
              <a:gd name="T50" fmla="*/ 2147483647 w 5844"/>
              <a:gd name="T51" fmla="*/ 2147483647 h 2673"/>
              <a:gd name="T52" fmla="*/ 2147483647 w 5844"/>
              <a:gd name="T53" fmla="*/ 2147483647 h 2673"/>
              <a:gd name="T54" fmla="*/ 2147483647 w 5844"/>
              <a:gd name="T55" fmla="*/ 2147483647 h 2673"/>
              <a:gd name="T56" fmla="*/ 2147483647 w 5844"/>
              <a:gd name="T57" fmla="*/ 2147483647 h 2673"/>
              <a:gd name="T58" fmla="*/ 2147483647 w 5844"/>
              <a:gd name="T59" fmla="*/ 2147483647 h 2673"/>
              <a:gd name="T60" fmla="*/ 2147483647 w 5844"/>
              <a:gd name="T61" fmla="*/ 2147483647 h 2673"/>
              <a:gd name="T62" fmla="*/ 2147483647 w 5844"/>
              <a:gd name="T63" fmla="*/ 2147483647 h 2673"/>
              <a:gd name="T64" fmla="*/ 2147483647 w 5844"/>
              <a:gd name="T65" fmla="*/ 2147483647 h 2673"/>
              <a:gd name="T66" fmla="*/ 2147483647 w 5844"/>
              <a:gd name="T67" fmla="*/ 2147483647 h 2673"/>
              <a:gd name="T68" fmla="*/ 2147483647 w 5844"/>
              <a:gd name="T69" fmla="*/ 2147483647 h 2673"/>
              <a:gd name="T70" fmla="*/ 2147483647 w 5844"/>
              <a:gd name="T71" fmla="*/ 2147483647 h 2673"/>
              <a:gd name="T72" fmla="*/ 2147483647 w 5844"/>
              <a:gd name="T73" fmla="*/ 2147483647 h 2673"/>
              <a:gd name="T74" fmla="*/ 2147483647 w 5844"/>
              <a:gd name="T75" fmla="*/ 2147483647 h 2673"/>
              <a:gd name="T76" fmla="*/ 2147483647 w 5844"/>
              <a:gd name="T77" fmla="*/ 2147483647 h 2673"/>
              <a:gd name="T78" fmla="*/ 2147483647 w 5844"/>
              <a:gd name="T79" fmla="*/ 2147483647 h 2673"/>
              <a:gd name="T80" fmla="*/ 2147483647 w 5844"/>
              <a:gd name="T81" fmla="*/ 2147483647 h 2673"/>
              <a:gd name="T82" fmla="*/ 2147483647 w 5844"/>
              <a:gd name="T83" fmla="*/ 2147483647 h 2673"/>
              <a:gd name="T84" fmla="*/ 2147483647 w 5844"/>
              <a:gd name="T85" fmla="*/ 2147483647 h 2673"/>
              <a:gd name="T86" fmla="*/ 2147483647 w 5844"/>
              <a:gd name="T87" fmla="*/ 2147483647 h 2673"/>
              <a:gd name="T88" fmla="*/ 2147483647 w 5844"/>
              <a:gd name="T89" fmla="*/ 2147483647 h 2673"/>
              <a:gd name="T90" fmla="*/ 2147483647 w 5844"/>
              <a:gd name="T91" fmla="*/ 2147483647 h 2673"/>
              <a:gd name="T92" fmla="*/ 2147483647 w 5844"/>
              <a:gd name="T93" fmla="*/ 2147483647 h 2673"/>
              <a:gd name="T94" fmla="*/ 2147483647 w 5844"/>
              <a:gd name="T95" fmla="*/ 2147483647 h 2673"/>
              <a:gd name="T96" fmla="*/ 2147483647 w 5844"/>
              <a:gd name="T97" fmla="*/ 2147483647 h 2673"/>
              <a:gd name="T98" fmla="*/ 2147483647 w 5844"/>
              <a:gd name="T99" fmla="*/ 2147483647 h 2673"/>
              <a:gd name="T100" fmla="*/ 2147483647 w 5844"/>
              <a:gd name="T101" fmla="*/ 2147483647 h 2673"/>
              <a:gd name="T102" fmla="*/ 2147483647 w 5844"/>
              <a:gd name="T103" fmla="*/ 2147483647 h 2673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5844"/>
              <a:gd name="T157" fmla="*/ 0 h 2673"/>
              <a:gd name="T158" fmla="*/ 5844 w 5844"/>
              <a:gd name="T159" fmla="*/ 2673 h 2673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5844" h="2673">
                <a:moveTo>
                  <a:pt x="0" y="1695"/>
                </a:moveTo>
                <a:lnTo>
                  <a:pt x="23" y="1653"/>
                </a:lnTo>
                <a:lnTo>
                  <a:pt x="45" y="1426"/>
                </a:lnTo>
                <a:lnTo>
                  <a:pt x="68" y="1952"/>
                </a:lnTo>
                <a:lnTo>
                  <a:pt x="90" y="1611"/>
                </a:lnTo>
                <a:lnTo>
                  <a:pt x="113" y="1748"/>
                </a:lnTo>
                <a:lnTo>
                  <a:pt x="135" y="1665"/>
                </a:lnTo>
                <a:lnTo>
                  <a:pt x="158" y="1825"/>
                </a:lnTo>
                <a:lnTo>
                  <a:pt x="180" y="1054"/>
                </a:lnTo>
                <a:lnTo>
                  <a:pt x="203" y="1601"/>
                </a:lnTo>
                <a:lnTo>
                  <a:pt x="225" y="1503"/>
                </a:lnTo>
                <a:lnTo>
                  <a:pt x="247" y="2159"/>
                </a:lnTo>
                <a:lnTo>
                  <a:pt x="270" y="1138"/>
                </a:lnTo>
                <a:lnTo>
                  <a:pt x="292" y="1434"/>
                </a:lnTo>
                <a:lnTo>
                  <a:pt x="315" y="1706"/>
                </a:lnTo>
                <a:lnTo>
                  <a:pt x="337" y="1843"/>
                </a:lnTo>
                <a:lnTo>
                  <a:pt x="360" y="1451"/>
                </a:lnTo>
                <a:lnTo>
                  <a:pt x="382" y="2105"/>
                </a:lnTo>
                <a:lnTo>
                  <a:pt x="405" y="1468"/>
                </a:lnTo>
                <a:lnTo>
                  <a:pt x="427" y="2211"/>
                </a:lnTo>
                <a:lnTo>
                  <a:pt x="450" y="1966"/>
                </a:lnTo>
                <a:lnTo>
                  <a:pt x="472" y="2150"/>
                </a:lnTo>
                <a:lnTo>
                  <a:pt x="495" y="2001"/>
                </a:lnTo>
                <a:lnTo>
                  <a:pt x="517" y="1596"/>
                </a:lnTo>
                <a:lnTo>
                  <a:pt x="540" y="1873"/>
                </a:lnTo>
                <a:lnTo>
                  <a:pt x="562" y="1657"/>
                </a:lnTo>
                <a:lnTo>
                  <a:pt x="585" y="1331"/>
                </a:lnTo>
                <a:lnTo>
                  <a:pt x="607" y="1065"/>
                </a:lnTo>
                <a:lnTo>
                  <a:pt x="630" y="1920"/>
                </a:lnTo>
                <a:lnTo>
                  <a:pt x="652" y="1457"/>
                </a:lnTo>
                <a:lnTo>
                  <a:pt x="674" y="965"/>
                </a:lnTo>
                <a:lnTo>
                  <a:pt x="697" y="1225"/>
                </a:lnTo>
                <a:lnTo>
                  <a:pt x="719" y="869"/>
                </a:lnTo>
                <a:lnTo>
                  <a:pt x="742" y="1305"/>
                </a:lnTo>
                <a:lnTo>
                  <a:pt x="764" y="932"/>
                </a:lnTo>
                <a:lnTo>
                  <a:pt x="787" y="1232"/>
                </a:lnTo>
                <a:lnTo>
                  <a:pt x="809" y="1700"/>
                </a:lnTo>
                <a:lnTo>
                  <a:pt x="832" y="1815"/>
                </a:lnTo>
                <a:lnTo>
                  <a:pt x="854" y="1152"/>
                </a:lnTo>
                <a:lnTo>
                  <a:pt x="877" y="1594"/>
                </a:lnTo>
                <a:lnTo>
                  <a:pt x="899" y="1408"/>
                </a:lnTo>
                <a:lnTo>
                  <a:pt x="922" y="1509"/>
                </a:lnTo>
                <a:lnTo>
                  <a:pt x="944" y="1593"/>
                </a:lnTo>
                <a:lnTo>
                  <a:pt x="967" y="1218"/>
                </a:lnTo>
                <a:lnTo>
                  <a:pt x="989" y="1611"/>
                </a:lnTo>
                <a:lnTo>
                  <a:pt x="1012" y="1672"/>
                </a:lnTo>
                <a:lnTo>
                  <a:pt x="1034" y="946"/>
                </a:lnTo>
                <a:lnTo>
                  <a:pt x="1057" y="524"/>
                </a:lnTo>
                <a:lnTo>
                  <a:pt x="1079" y="928"/>
                </a:lnTo>
                <a:lnTo>
                  <a:pt x="1102" y="1249"/>
                </a:lnTo>
                <a:lnTo>
                  <a:pt x="1124" y="751"/>
                </a:lnTo>
                <a:lnTo>
                  <a:pt x="1146" y="1003"/>
                </a:lnTo>
                <a:lnTo>
                  <a:pt x="1169" y="1167"/>
                </a:lnTo>
                <a:lnTo>
                  <a:pt x="1191" y="459"/>
                </a:lnTo>
                <a:lnTo>
                  <a:pt x="1214" y="973"/>
                </a:lnTo>
                <a:lnTo>
                  <a:pt x="1236" y="354"/>
                </a:lnTo>
                <a:lnTo>
                  <a:pt x="1259" y="993"/>
                </a:lnTo>
                <a:lnTo>
                  <a:pt x="1281" y="1182"/>
                </a:lnTo>
                <a:lnTo>
                  <a:pt x="1304" y="586"/>
                </a:lnTo>
                <a:lnTo>
                  <a:pt x="1326" y="1106"/>
                </a:lnTo>
                <a:lnTo>
                  <a:pt x="1349" y="619"/>
                </a:lnTo>
                <a:lnTo>
                  <a:pt x="1371" y="446"/>
                </a:lnTo>
                <a:lnTo>
                  <a:pt x="1394" y="706"/>
                </a:lnTo>
                <a:lnTo>
                  <a:pt x="1416" y="567"/>
                </a:lnTo>
                <a:lnTo>
                  <a:pt x="1439" y="917"/>
                </a:lnTo>
                <a:lnTo>
                  <a:pt x="1461" y="676"/>
                </a:lnTo>
                <a:lnTo>
                  <a:pt x="1484" y="687"/>
                </a:lnTo>
                <a:lnTo>
                  <a:pt x="1506" y="484"/>
                </a:lnTo>
                <a:lnTo>
                  <a:pt x="1529" y="254"/>
                </a:lnTo>
                <a:lnTo>
                  <a:pt x="1551" y="110"/>
                </a:lnTo>
                <a:lnTo>
                  <a:pt x="1573" y="783"/>
                </a:lnTo>
                <a:lnTo>
                  <a:pt x="1596" y="826"/>
                </a:lnTo>
                <a:lnTo>
                  <a:pt x="1618" y="598"/>
                </a:lnTo>
                <a:lnTo>
                  <a:pt x="1641" y="230"/>
                </a:lnTo>
                <a:lnTo>
                  <a:pt x="1663" y="271"/>
                </a:lnTo>
                <a:lnTo>
                  <a:pt x="1686" y="469"/>
                </a:lnTo>
                <a:lnTo>
                  <a:pt x="1708" y="321"/>
                </a:lnTo>
                <a:lnTo>
                  <a:pt x="1731" y="420"/>
                </a:lnTo>
                <a:lnTo>
                  <a:pt x="1753" y="683"/>
                </a:lnTo>
                <a:lnTo>
                  <a:pt x="1776" y="151"/>
                </a:lnTo>
                <a:lnTo>
                  <a:pt x="1798" y="85"/>
                </a:lnTo>
                <a:lnTo>
                  <a:pt x="1821" y="444"/>
                </a:lnTo>
                <a:lnTo>
                  <a:pt x="1843" y="631"/>
                </a:lnTo>
                <a:lnTo>
                  <a:pt x="1866" y="358"/>
                </a:lnTo>
                <a:lnTo>
                  <a:pt x="1888" y="234"/>
                </a:lnTo>
                <a:lnTo>
                  <a:pt x="1911" y="201"/>
                </a:lnTo>
                <a:lnTo>
                  <a:pt x="1933" y="550"/>
                </a:lnTo>
                <a:lnTo>
                  <a:pt x="1956" y="732"/>
                </a:lnTo>
                <a:lnTo>
                  <a:pt x="1978" y="326"/>
                </a:lnTo>
                <a:lnTo>
                  <a:pt x="2001" y="551"/>
                </a:lnTo>
                <a:lnTo>
                  <a:pt x="2023" y="632"/>
                </a:lnTo>
                <a:lnTo>
                  <a:pt x="2045" y="640"/>
                </a:lnTo>
                <a:lnTo>
                  <a:pt x="2068" y="718"/>
                </a:lnTo>
                <a:lnTo>
                  <a:pt x="2090" y="844"/>
                </a:lnTo>
                <a:lnTo>
                  <a:pt x="2113" y="954"/>
                </a:lnTo>
                <a:lnTo>
                  <a:pt x="2135" y="1080"/>
                </a:lnTo>
                <a:lnTo>
                  <a:pt x="2158" y="491"/>
                </a:lnTo>
                <a:lnTo>
                  <a:pt x="2180" y="1029"/>
                </a:lnTo>
                <a:lnTo>
                  <a:pt x="2203" y="1223"/>
                </a:lnTo>
                <a:lnTo>
                  <a:pt x="2225" y="1077"/>
                </a:lnTo>
                <a:lnTo>
                  <a:pt x="2248" y="370"/>
                </a:lnTo>
                <a:lnTo>
                  <a:pt x="2270" y="888"/>
                </a:lnTo>
                <a:lnTo>
                  <a:pt x="2293" y="1161"/>
                </a:lnTo>
                <a:lnTo>
                  <a:pt x="2315" y="1713"/>
                </a:lnTo>
                <a:lnTo>
                  <a:pt x="2338" y="2089"/>
                </a:lnTo>
                <a:lnTo>
                  <a:pt x="2360" y="1507"/>
                </a:lnTo>
                <a:lnTo>
                  <a:pt x="2383" y="690"/>
                </a:lnTo>
                <a:lnTo>
                  <a:pt x="2405" y="962"/>
                </a:lnTo>
                <a:lnTo>
                  <a:pt x="2428" y="2040"/>
                </a:lnTo>
                <a:lnTo>
                  <a:pt x="2450" y="1332"/>
                </a:lnTo>
                <a:lnTo>
                  <a:pt x="2472" y="2389"/>
                </a:lnTo>
                <a:lnTo>
                  <a:pt x="2495" y="1966"/>
                </a:lnTo>
                <a:lnTo>
                  <a:pt x="2517" y="1275"/>
                </a:lnTo>
                <a:lnTo>
                  <a:pt x="2540" y="1605"/>
                </a:lnTo>
                <a:lnTo>
                  <a:pt x="2562" y="1055"/>
                </a:lnTo>
                <a:lnTo>
                  <a:pt x="2585" y="1633"/>
                </a:lnTo>
                <a:lnTo>
                  <a:pt x="2607" y="1957"/>
                </a:lnTo>
                <a:lnTo>
                  <a:pt x="2630" y="1824"/>
                </a:lnTo>
                <a:lnTo>
                  <a:pt x="2652" y="1744"/>
                </a:lnTo>
                <a:lnTo>
                  <a:pt x="2675" y="2100"/>
                </a:lnTo>
                <a:lnTo>
                  <a:pt x="2697" y="1712"/>
                </a:lnTo>
                <a:lnTo>
                  <a:pt x="2720" y="1703"/>
                </a:lnTo>
                <a:lnTo>
                  <a:pt x="2742" y="1161"/>
                </a:lnTo>
                <a:lnTo>
                  <a:pt x="2765" y="982"/>
                </a:lnTo>
                <a:lnTo>
                  <a:pt x="2787" y="821"/>
                </a:lnTo>
                <a:lnTo>
                  <a:pt x="2810" y="1441"/>
                </a:lnTo>
                <a:lnTo>
                  <a:pt x="2832" y="2294"/>
                </a:lnTo>
                <a:lnTo>
                  <a:pt x="2855" y="2302"/>
                </a:lnTo>
                <a:lnTo>
                  <a:pt x="2877" y="2673"/>
                </a:lnTo>
                <a:lnTo>
                  <a:pt x="2900" y="1536"/>
                </a:lnTo>
                <a:lnTo>
                  <a:pt x="2922" y="1176"/>
                </a:lnTo>
                <a:lnTo>
                  <a:pt x="2944" y="611"/>
                </a:lnTo>
                <a:lnTo>
                  <a:pt x="2967" y="819"/>
                </a:lnTo>
                <a:lnTo>
                  <a:pt x="2989" y="903"/>
                </a:lnTo>
                <a:lnTo>
                  <a:pt x="3012" y="1656"/>
                </a:lnTo>
                <a:lnTo>
                  <a:pt x="3034" y="1309"/>
                </a:lnTo>
                <a:lnTo>
                  <a:pt x="3057" y="1427"/>
                </a:lnTo>
                <a:lnTo>
                  <a:pt x="3079" y="1342"/>
                </a:lnTo>
                <a:lnTo>
                  <a:pt x="3102" y="1281"/>
                </a:lnTo>
                <a:lnTo>
                  <a:pt x="3124" y="503"/>
                </a:lnTo>
                <a:lnTo>
                  <a:pt x="3147" y="1435"/>
                </a:lnTo>
                <a:lnTo>
                  <a:pt x="3169" y="1723"/>
                </a:lnTo>
                <a:lnTo>
                  <a:pt x="3192" y="1395"/>
                </a:lnTo>
                <a:lnTo>
                  <a:pt x="3214" y="567"/>
                </a:lnTo>
                <a:lnTo>
                  <a:pt x="3237" y="227"/>
                </a:lnTo>
                <a:lnTo>
                  <a:pt x="3259" y="906"/>
                </a:lnTo>
                <a:lnTo>
                  <a:pt x="3282" y="1060"/>
                </a:lnTo>
                <a:lnTo>
                  <a:pt x="3304" y="765"/>
                </a:lnTo>
                <a:lnTo>
                  <a:pt x="3327" y="570"/>
                </a:lnTo>
                <a:lnTo>
                  <a:pt x="3349" y="444"/>
                </a:lnTo>
                <a:lnTo>
                  <a:pt x="3372" y="639"/>
                </a:lnTo>
                <a:lnTo>
                  <a:pt x="3394" y="467"/>
                </a:lnTo>
                <a:lnTo>
                  <a:pt x="3416" y="505"/>
                </a:lnTo>
                <a:lnTo>
                  <a:pt x="3439" y="299"/>
                </a:lnTo>
                <a:lnTo>
                  <a:pt x="3461" y="585"/>
                </a:lnTo>
                <a:lnTo>
                  <a:pt x="3484" y="593"/>
                </a:lnTo>
                <a:lnTo>
                  <a:pt x="3506" y="520"/>
                </a:lnTo>
                <a:lnTo>
                  <a:pt x="3529" y="866"/>
                </a:lnTo>
                <a:lnTo>
                  <a:pt x="3551" y="977"/>
                </a:lnTo>
                <a:lnTo>
                  <a:pt x="3574" y="159"/>
                </a:lnTo>
                <a:lnTo>
                  <a:pt x="3596" y="304"/>
                </a:lnTo>
                <a:lnTo>
                  <a:pt x="3619" y="0"/>
                </a:lnTo>
                <a:lnTo>
                  <a:pt x="3641" y="554"/>
                </a:lnTo>
                <a:lnTo>
                  <a:pt x="3664" y="237"/>
                </a:lnTo>
                <a:lnTo>
                  <a:pt x="3686" y="700"/>
                </a:lnTo>
                <a:lnTo>
                  <a:pt x="3709" y="319"/>
                </a:lnTo>
                <a:lnTo>
                  <a:pt x="3731" y="30"/>
                </a:lnTo>
                <a:lnTo>
                  <a:pt x="3754" y="156"/>
                </a:lnTo>
                <a:lnTo>
                  <a:pt x="3776" y="12"/>
                </a:lnTo>
                <a:lnTo>
                  <a:pt x="3799" y="599"/>
                </a:lnTo>
                <a:lnTo>
                  <a:pt x="3821" y="336"/>
                </a:lnTo>
                <a:lnTo>
                  <a:pt x="3843" y="125"/>
                </a:lnTo>
                <a:lnTo>
                  <a:pt x="3866" y="132"/>
                </a:lnTo>
                <a:lnTo>
                  <a:pt x="3888" y="753"/>
                </a:lnTo>
                <a:lnTo>
                  <a:pt x="3911" y="332"/>
                </a:lnTo>
                <a:lnTo>
                  <a:pt x="3933" y="738"/>
                </a:lnTo>
                <a:lnTo>
                  <a:pt x="3956" y="203"/>
                </a:lnTo>
                <a:lnTo>
                  <a:pt x="3978" y="1058"/>
                </a:lnTo>
                <a:lnTo>
                  <a:pt x="4001" y="511"/>
                </a:lnTo>
                <a:lnTo>
                  <a:pt x="4023" y="956"/>
                </a:lnTo>
                <a:lnTo>
                  <a:pt x="4046" y="1040"/>
                </a:lnTo>
                <a:lnTo>
                  <a:pt x="4068" y="195"/>
                </a:lnTo>
                <a:lnTo>
                  <a:pt x="4091" y="193"/>
                </a:lnTo>
                <a:lnTo>
                  <a:pt x="4113" y="999"/>
                </a:lnTo>
                <a:lnTo>
                  <a:pt x="4136" y="1094"/>
                </a:lnTo>
                <a:lnTo>
                  <a:pt x="4158" y="1212"/>
                </a:lnTo>
                <a:lnTo>
                  <a:pt x="4181" y="1236"/>
                </a:lnTo>
                <a:lnTo>
                  <a:pt x="4203" y="1332"/>
                </a:lnTo>
                <a:lnTo>
                  <a:pt x="4226" y="530"/>
                </a:lnTo>
                <a:lnTo>
                  <a:pt x="4248" y="693"/>
                </a:lnTo>
                <a:lnTo>
                  <a:pt x="4271" y="412"/>
                </a:lnTo>
                <a:lnTo>
                  <a:pt x="4293" y="1505"/>
                </a:lnTo>
                <a:lnTo>
                  <a:pt x="4315" y="797"/>
                </a:lnTo>
                <a:lnTo>
                  <a:pt x="4338" y="528"/>
                </a:lnTo>
                <a:lnTo>
                  <a:pt x="4360" y="1545"/>
                </a:lnTo>
                <a:lnTo>
                  <a:pt x="4383" y="635"/>
                </a:lnTo>
                <a:lnTo>
                  <a:pt x="4405" y="1492"/>
                </a:lnTo>
                <a:lnTo>
                  <a:pt x="4428" y="1189"/>
                </a:lnTo>
                <a:lnTo>
                  <a:pt x="4450" y="875"/>
                </a:lnTo>
                <a:lnTo>
                  <a:pt x="4473" y="1500"/>
                </a:lnTo>
                <a:lnTo>
                  <a:pt x="4495" y="796"/>
                </a:lnTo>
                <a:lnTo>
                  <a:pt x="4518" y="1497"/>
                </a:lnTo>
                <a:lnTo>
                  <a:pt x="4540" y="1801"/>
                </a:lnTo>
                <a:lnTo>
                  <a:pt x="4563" y="911"/>
                </a:lnTo>
                <a:lnTo>
                  <a:pt x="4585" y="1521"/>
                </a:lnTo>
                <a:lnTo>
                  <a:pt x="4608" y="1687"/>
                </a:lnTo>
                <a:lnTo>
                  <a:pt x="4630" y="812"/>
                </a:lnTo>
                <a:lnTo>
                  <a:pt x="4653" y="1740"/>
                </a:lnTo>
                <a:lnTo>
                  <a:pt x="4675" y="1418"/>
                </a:lnTo>
                <a:lnTo>
                  <a:pt x="4698" y="1846"/>
                </a:lnTo>
                <a:lnTo>
                  <a:pt x="4720" y="1564"/>
                </a:lnTo>
                <a:lnTo>
                  <a:pt x="4742" y="1752"/>
                </a:lnTo>
                <a:lnTo>
                  <a:pt x="4765" y="1295"/>
                </a:lnTo>
                <a:lnTo>
                  <a:pt x="4787" y="1766"/>
                </a:lnTo>
                <a:lnTo>
                  <a:pt x="4810" y="1461"/>
                </a:lnTo>
                <a:lnTo>
                  <a:pt x="4832" y="2014"/>
                </a:lnTo>
                <a:lnTo>
                  <a:pt x="4855" y="1928"/>
                </a:lnTo>
                <a:lnTo>
                  <a:pt x="4877" y="1636"/>
                </a:lnTo>
                <a:lnTo>
                  <a:pt x="4900" y="1552"/>
                </a:lnTo>
                <a:lnTo>
                  <a:pt x="4922" y="1291"/>
                </a:lnTo>
                <a:lnTo>
                  <a:pt x="4945" y="1870"/>
                </a:lnTo>
                <a:lnTo>
                  <a:pt x="4967" y="1723"/>
                </a:lnTo>
                <a:lnTo>
                  <a:pt x="4990" y="2092"/>
                </a:lnTo>
                <a:lnTo>
                  <a:pt x="5012" y="1715"/>
                </a:lnTo>
                <a:lnTo>
                  <a:pt x="5035" y="1783"/>
                </a:lnTo>
                <a:lnTo>
                  <a:pt x="5057" y="2008"/>
                </a:lnTo>
                <a:lnTo>
                  <a:pt x="5080" y="1823"/>
                </a:lnTo>
                <a:lnTo>
                  <a:pt x="5102" y="1169"/>
                </a:lnTo>
                <a:lnTo>
                  <a:pt x="5125" y="1721"/>
                </a:lnTo>
                <a:lnTo>
                  <a:pt x="5147" y="1526"/>
                </a:lnTo>
                <a:lnTo>
                  <a:pt x="5170" y="2207"/>
                </a:lnTo>
                <a:lnTo>
                  <a:pt x="5192" y="2122"/>
                </a:lnTo>
                <a:lnTo>
                  <a:pt x="5214" y="1236"/>
                </a:lnTo>
                <a:lnTo>
                  <a:pt x="5237" y="1285"/>
                </a:lnTo>
                <a:lnTo>
                  <a:pt x="5259" y="1940"/>
                </a:lnTo>
                <a:lnTo>
                  <a:pt x="5282" y="2305"/>
                </a:lnTo>
                <a:lnTo>
                  <a:pt x="5304" y="1581"/>
                </a:lnTo>
                <a:lnTo>
                  <a:pt x="5327" y="2287"/>
                </a:lnTo>
                <a:lnTo>
                  <a:pt x="5349" y="2276"/>
                </a:lnTo>
                <a:lnTo>
                  <a:pt x="5372" y="1070"/>
                </a:lnTo>
                <a:lnTo>
                  <a:pt x="5394" y="2261"/>
                </a:lnTo>
                <a:lnTo>
                  <a:pt x="5417" y="1672"/>
                </a:lnTo>
                <a:lnTo>
                  <a:pt x="5439" y="2212"/>
                </a:lnTo>
                <a:lnTo>
                  <a:pt x="5462" y="2072"/>
                </a:lnTo>
                <a:lnTo>
                  <a:pt x="5484" y="1758"/>
                </a:lnTo>
                <a:lnTo>
                  <a:pt x="5507" y="1750"/>
                </a:lnTo>
                <a:lnTo>
                  <a:pt x="5529" y="1803"/>
                </a:lnTo>
                <a:lnTo>
                  <a:pt x="5552" y="1195"/>
                </a:lnTo>
                <a:lnTo>
                  <a:pt x="5574" y="1267"/>
                </a:lnTo>
                <a:lnTo>
                  <a:pt x="5597" y="1992"/>
                </a:lnTo>
                <a:lnTo>
                  <a:pt x="5619" y="2297"/>
                </a:lnTo>
                <a:lnTo>
                  <a:pt x="5641" y="1645"/>
                </a:lnTo>
                <a:lnTo>
                  <a:pt x="5664" y="1876"/>
                </a:lnTo>
                <a:lnTo>
                  <a:pt x="5686" y="2315"/>
                </a:lnTo>
                <a:lnTo>
                  <a:pt x="5709" y="1521"/>
                </a:lnTo>
                <a:lnTo>
                  <a:pt x="5731" y="1934"/>
                </a:lnTo>
                <a:lnTo>
                  <a:pt x="5754" y="1603"/>
                </a:lnTo>
                <a:lnTo>
                  <a:pt x="5776" y="1644"/>
                </a:lnTo>
                <a:lnTo>
                  <a:pt x="5799" y="1154"/>
                </a:lnTo>
                <a:lnTo>
                  <a:pt x="5821" y="2300"/>
                </a:lnTo>
                <a:lnTo>
                  <a:pt x="5844" y="1339"/>
                </a:lnTo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5610" name="Line 13"/>
          <p:cNvSpPr>
            <a:spLocks noChangeShapeType="1"/>
          </p:cNvSpPr>
          <p:nvPr/>
        </p:nvSpPr>
        <p:spPr bwMode="auto">
          <a:xfrm>
            <a:off x="228600" y="523875"/>
            <a:ext cx="8686800" cy="127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grpSp>
        <p:nvGrpSpPr>
          <p:cNvPr id="2" name="Group 31"/>
          <p:cNvGrpSpPr>
            <a:grpSpLocks/>
          </p:cNvGrpSpPr>
          <p:nvPr/>
        </p:nvGrpSpPr>
        <p:grpSpPr bwMode="auto">
          <a:xfrm>
            <a:off x="228600" y="552450"/>
            <a:ext cx="8686800" cy="5038725"/>
            <a:chOff x="144" y="348"/>
            <a:chExt cx="5472" cy="3174"/>
          </a:xfrm>
        </p:grpSpPr>
        <p:sp>
          <p:nvSpPr>
            <p:cNvPr id="25639" name="Line 12"/>
            <p:cNvSpPr>
              <a:spLocks noChangeShapeType="1"/>
            </p:cNvSpPr>
            <p:nvPr/>
          </p:nvSpPr>
          <p:spPr bwMode="auto">
            <a:xfrm>
              <a:off x="144" y="3514"/>
              <a:ext cx="5472" cy="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5640" name="AutoShape 14"/>
            <p:cNvSpPr>
              <a:spLocks noChangeArrowheads="1"/>
            </p:cNvSpPr>
            <p:nvPr/>
          </p:nvSpPr>
          <p:spPr bwMode="auto">
            <a:xfrm>
              <a:off x="4054" y="3093"/>
              <a:ext cx="1284" cy="421"/>
            </a:xfrm>
            <a:prstGeom prst="upDownArrow">
              <a:avLst>
                <a:gd name="adj1" fmla="val 50000"/>
                <a:gd name="adj2" fmla="val 2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1800">
                  <a:latin typeface="Symbol" pitchFamily="18" charset="2"/>
                </a:rPr>
                <a:t>D</a:t>
              </a:r>
              <a:r>
                <a:rPr lang="en-US" altLang="fr-FR" sz="1800"/>
                <a:t>E</a:t>
              </a:r>
            </a:p>
          </p:txBody>
        </p:sp>
        <p:sp>
          <p:nvSpPr>
            <p:cNvPr id="25641" name="AutoShape 15"/>
            <p:cNvSpPr>
              <a:spLocks noChangeArrowheads="1"/>
            </p:cNvSpPr>
            <p:nvPr/>
          </p:nvSpPr>
          <p:spPr bwMode="auto">
            <a:xfrm>
              <a:off x="4054" y="348"/>
              <a:ext cx="1284" cy="2742"/>
            </a:xfrm>
            <a:prstGeom prst="upDownArrow">
              <a:avLst>
                <a:gd name="adj1" fmla="val 50000"/>
                <a:gd name="adj2" fmla="val 42710"/>
              </a:avLst>
            </a:prstGeom>
            <a:gradFill rotWithShape="1">
              <a:gsLst>
                <a:gs pos="0">
                  <a:srgbClr val="FF99FF">
                    <a:alpha val="17998"/>
                  </a:srgbClr>
                </a:gs>
                <a:gs pos="100000">
                  <a:srgbClr val="764776">
                    <a:alpha val="17000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1800">
                  <a:latin typeface="Symbol" pitchFamily="18" charset="2"/>
                </a:rPr>
                <a:t>D</a:t>
              </a:r>
              <a:r>
                <a:rPr lang="en-US" altLang="fr-FR" sz="1800"/>
                <a:t>E</a:t>
              </a:r>
              <a:r>
                <a:rPr lang="en-US" altLang="fr-FR" sz="1800" baseline="30000"/>
                <a:t>#</a:t>
              </a:r>
              <a:endParaRPr lang="en-US" altLang="fr-FR" sz="1800"/>
            </a:p>
          </p:txBody>
        </p:sp>
      </p:grpSp>
      <p:sp>
        <p:nvSpPr>
          <p:cNvPr id="74768" name="AutoShape 16"/>
          <p:cNvSpPr>
            <a:spLocks noChangeArrowheads="1"/>
          </p:cNvSpPr>
          <p:nvPr/>
        </p:nvSpPr>
        <p:spPr bwMode="auto">
          <a:xfrm rot="2504123">
            <a:off x="2246313" y="2511425"/>
            <a:ext cx="2200275" cy="989013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9900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  <a:cs typeface="+mn-cs"/>
              </a:rPr>
              <a:t>PDB              </a:t>
            </a:r>
          </a:p>
        </p:txBody>
      </p:sp>
      <p:sp>
        <p:nvSpPr>
          <p:cNvPr id="74770" name="AutoShape 18"/>
          <p:cNvSpPr>
            <a:spLocks noChangeArrowheads="1"/>
          </p:cNvSpPr>
          <p:nvPr/>
        </p:nvSpPr>
        <p:spPr bwMode="auto">
          <a:xfrm rot="19095877" flipH="1">
            <a:off x="4175125" y="4152900"/>
            <a:ext cx="2703513" cy="1144588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66FF66">
                  <a:alpha val="50000"/>
                </a:srgbClr>
              </a:gs>
              <a:gs pos="100000">
                <a:srgbClr val="66FF66">
                  <a:gamma/>
                  <a:shade val="46275"/>
                  <a:invGamma/>
                  <a:alpha val="17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  <a:cs typeface="+mn-cs"/>
              </a:rPr>
              <a:t>Absolute Energy</a:t>
            </a:r>
          </a:p>
          <a:p>
            <a:pPr algn="ctr">
              <a:defRPr/>
            </a:pPr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  <a:cs typeface="+mn-cs"/>
              </a:rPr>
              <a:t>Minimum</a:t>
            </a:r>
          </a:p>
        </p:txBody>
      </p:sp>
      <p:sp>
        <p:nvSpPr>
          <p:cNvPr id="25614" name="Freeform 19"/>
          <p:cNvSpPr>
            <a:spLocks/>
          </p:cNvSpPr>
          <p:nvPr/>
        </p:nvSpPr>
        <p:spPr bwMode="auto">
          <a:xfrm>
            <a:off x="57150" y="530225"/>
            <a:ext cx="8904288" cy="5099050"/>
          </a:xfrm>
          <a:custGeom>
            <a:avLst/>
            <a:gdLst>
              <a:gd name="T0" fmla="*/ 2147483647 w 5844"/>
              <a:gd name="T1" fmla="*/ 2147483647 h 2673"/>
              <a:gd name="T2" fmla="*/ 2147483647 w 5844"/>
              <a:gd name="T3" fmla="*/ 2147483647 h 2673"/>
              <a:gd name="T4" fmla="*/ 2147483647 w 5844"/>
              <a:gd name="T5" fmla="*/ 2147483647 h 2673"/>
              <a:gd name="T6" fmla="*/ 2147483647 w 5844"/>
              <a:gd name="T7" fmla="*/ 2147483647 h 2673"/>
              <a:gd name="T8" fmla="*/ 2147483647 w 5844"/>
              <a:gd name="T9" fmla="*/ 2147483647 h 2673"/>
              <a:gd name="T10" fmla="*/ 2147483647 w 5844"/>
              <a:gd name="T11" fmla="*/ 2147483647 h 2673"/>
              <a:gd name="T12" fmla="*/ 2147483647 w 5844"/>
              <a:gd name="T13" fmla="*/ 2147483647 h 2673"/>
              <a:gd name="T14" fmla="*/ 2147483647 w 5844"/>
              <a:gd name="T15" fmla="*/ 2147483647 h 2673"/>
              <a:gd name="T16" fmla="*/ 2147483647 w 5844"/>
              <a:gd name="T17" fmla="*/ 2147483647 h 2673"/>
              <a:gd name="T18" fmla="*/ 2147483647 w 5844"/>
              <a:gd name="T19" fmla="*/ 2147483647 h 2673"/>
              <a:gd name="T20" fmla="*/ 2147483647 w 5844"/>
              <a:gd name="T21" fmla="*/ 2147483647 h 2673"/>
              <a:gd name="T22" fmla="*/ 2147483647 w 5844"/>
              <a:gd name="T23" fmla="*/ 2147483647 h 2673"/>
              <a:gd name="T24" fmla="*/ 2147483647 w 5844"/>
              <a:gd name="T25" fmla="*/ 2147483647 h 2673"/>
              <a:gd name="T26" fmla="*/ 2147483647 w 5844"/>
              <a:gd name="T27" fmla="*/ 2147483647 h 2673"/>
              <a:gd name="T28" fmla="*/ 2147483647 w 5844"/>
              <a:gd name="T29" fmla="*/ 2147483647 h 2673"/>
              <a:gd name="T30" fmla="*/ 2147483647 w 5844"/>
              <a:gd name="T31" fmla="*/ 2147483647 h 2673"/>
              <a:gd name="T32" fmla="*/ 2147483647 w 5844"/>
              <a:gd name="T33" fmla="*/ 2147483647 h 2673"/>
              <a:gd name="T34" fmla="*/ 2147483647 w 5844"/>
              <a:gd name="T35" fmla="*/ 2147483647 h 2673"/>
              <a:gd name="T36" fmla="*/ 2147483647 w 5844"/>
              <a:gd name="T37" fmla="*/ 2147483647 h 2673"/>
              <a:gd name="T38" fmla="*/ 2147483647 w 5844"/>
              <a:gd name="T39" fmla="*/ 2147483647 h 2673"/>
              <a:gd name="T40" fmla="*/ 2147483647 w 5844"/>
              <a:gd name="T41" fmla="*/ 2147483647 h 2673"/>
              <a:gd name="T42" fmla="*/ 2147483647 w 5844"/>
              <a:gd name="T43" fmla="*/ 2147483647 h 2673"/>
              <a:gd name="T44" fmla="*/ 2147483647 w 5844"/>
              <a:gd name="T45" fmla="*/ 2147483647 h 2673"/>
              <a:gd name="T46" fmla="*/ 2147483647 w 5844"/>
              <a:gd name="T47" fmla="*/ 2147483647 h 2673"/>
              <a:gd name="T48" fmla="*/ 2147483647 w 5844"/>
              <a:gd name="T49" fmla="*/ 2147483647 h 2673"/>
              <a:gd name="T50" fmla="*/ 2147483647 w 5844"/>
              <a:gd name="T51" fmla="*/ 2147483647 h 2673"/>
              <a:gd name="T52" fmla="*/ 2147483647 w 5844"/>
              <a:gd name="T53" fmla="*/ 2147483647 h 2673"/>
              <a:gd name="T54" fmla="*/ 2147483647 w 5844"/>
              <a:gd name="T55" fmla="*/ 2147483647 h 2673"/>
              <a:gd name="T56" fmla="*/ 2147483647 w 5844"/>
              <a:gd name="T57" fmla="*/ 2147483647 h 2673"/>
              <a:gd name="T58" fmla="*/ 2147483647 w 5844"/>
              <a:gd name="T59" fmla="*/ 2147483647 h 2673"/>
              <a:gd name="T60" fmla="*/ 2147483647 w 5844"/>
              <a:gd name="T61" fmla="*/ 2147483647 h 2673"/>
              <a:gd name="T62" fmla="*/ 2147483647 w 5844"/>
              <a:gd name="T63" fmla="*/ 2147483647 h 2673"/>
              <a:gd name="T64" fmla="*/ 2147483647 w 5844"/>
              <a:gd name="T65" fmla="*/ 2147483647 h 2673"/>
              <a:gd name="T66" fmla="*/ 2147483647 w 5844"/>
              <a:gd name="T67" fmla="*/ 2147483647 h 2673"/>
              <a:gd name="T68" fmla="*/ 2147483647 w 5844"/>
              <a:gd name="T69" fmla="*/ 2147483647 h 2673"/>
              <a:gd name="T70" fmla="*/ 2147483647 w 5844"/>
              <a:gd name="T71" fmla="*/ 2147483647 h 2673"/>
              <a:gd name="T72" fmla="*/ 2147483647 w 5844"/>
              <a:gd name="T73" fmla="*/ 2147483647 h 2673"/>
              <a:gd name="T74" fmla="*/ 2147483647 w 5844"/>
              <a:gd name="T75" fmla="*/ 2147483647 h 2673"/>
              <a:gd name="T76" fmla="*/ 2147483647 w 5844"/>
              <a:gd name="T77" fmla="*/ 2147483647 h 2673"/>
              <a:gd name="T78" fmla="*/ 2147483647 w 5844"/>
              <a:gd name="T79" fmla="*/ 2147483647 h 2673"/>
              <a:gd name="T80" fmla="*/ 2147483647 w 5844"/>
              <a:gd name="T81" fmla="*/ 2147483647 h 2673"/>
              <a:gd name="T82" fmla="*/ 2147483647 w 5844"/>
              <a:gd name="T83" fmla="*/ 2147483647 h 2673"/>
              <a:gd name="T84" fmla="*/ 2147483647 w 5844"/>
              <a:gd name="T85" fmla="*/ 2147483647 h 2673"/>
              <a:gd name="T86" fmla="*/ 2147483647 w 5844"/>
              <a:gd name="T87" fmla="*/ 2147483647 h 2673"/>
              <a:gd name="T88" fmla="*/ 2147483647 w 5844"/>
              <a:gd name="T89" fmla="*/ 2147483647 h 2673"/>
              <a:gd name="T90" fmla="*/ 2147483647 w 5844"/>
              <a:gd name="T91" fmla="*/ 2147483647 h 2673"/>
              <a:gd name="T92" fmla="*/ 2147483647 w 5844"/>
              <a:gd name="T93" fmla="*/ 2147483647 h 2673"/>
              <a:gd name="T94" fmla="*/ 2147483647 w 5844"/>
              <a:gd name="T95" fmla="*/ 2147483647 h 2673"/>
              <a:gd name="T96" fmla="*/ 2147483647 w 5844"/>
              <a:gd name="T97" fmla="*/ 2147483647 h 2673"/>
              <a:gd name="T98" fmla="*/ 2147483647 w 5844"/>
              <a:gd name="T99" fmla="*/ 2147483647 h 2673"/>
              <a:gd name="T100" fmla="*/ 2147483647 w 5844"/>
              <a:gd name="T101" fmla="*/ 2147483647 h 2673"/>
              <a:gd name="T102" fmla="*/ 2147483647 w 5844"/>
              <a:gd name="T103" fmla="*/ 2147483647 h 2673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5844"/>
              <a:gd name="T157" fmla="*/ 0 h 2673"/>
              <a:gd name="T158" fmla="*/ 5844 w 5844"/>
              <a:gd name="T159" fmla="*/ 2673 h 2673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5844" h="2673">
                <a:moveTo>
                  <a:pt x="0" y="1695"/>
                </a:moveTo>
                <a:lnTo>
                  <a:pt x="23" y="1653"/>
                </a:lnTo>
                <a:lnTo>
                  <a:pt x="45" y="1426"/>
                </a:lnTo>
                <a:lnTo>
                  <a:pt x="68" y="1952"/>
                </a:lnTo>
                <a:lnTo>
                  <a:pt x="90" y="1611"/>
                </a:lnTo>
                <a:lnTo>
                  <a:pt x="113" y="1748"/>
                </a:lnTo>
                <a:lnTo>
                  <a:pt x="135" y="1665"/>
                </a:lnTo>
                <a:lnTo>
                  <a:pt x="158" y="1825"/>
                </a:lnTo>
                <a:lnTo>
                  <a:pt x="180" y="1054"/>
                </a:lnTo>
                <a:lnTo>
                  <a:pt x="203" y="1601"/>
                </a:lnTo>
                <a:lnTo>
                  <a:pt x="225" y="1503"/>
                </a:lnTo>
                <a:lnTo>
                  <a:pt x="247" y="2159"/>
                </a:lnTo>
                <a:lnTo>
                  <a:pt x="270" y="1138"/>
                </a:lnTo>
                <a:lnTo>
                  <a:pt x="292" y="1434"/>
                </a:lnTo>
                <a:lnTo>
                  <a:pt x="315" y="1706"/>
                </a:lnTo>
                <a:lnTo>
                  <a:pt x="337" y="1843"/>
                </a:lnTo>
                <a:lnTo>
                  <a:pt x="360" y="1451"/>
                </a:lnTo>
                <a:lnTo>
                  <a:pt x="382" y="2105"/>
                </a:lnTo>
                <a:lnTo>
                  <a:pt x="405" y="1468"/>
                </a:lnTo>
                <a:lnTo>
                  <a:pt x="427" y="2211"/>
                </a:lnTo>
                <a:lnTo>
                  <a:pt x="450" y="1966"/>
                </a:lnTo>
                <a:lnTo>
                  <a:pt x="472" y="2150"/>
                </a:lnTo>
                <a:lnTo>
                  <a:pt x="495" y="2001"/>
                </a:lnTo>
                <a:lnTo>
                  <a:pt x="517" y="1596"/>
                </a:lnTo>
                <a:lnTo>
                  <a:pt x="540" y="1873"/>
                </a:lnTo>
                <a:lnTo>
                  <a:pt x="562" y="1657"/>
                </a:lnTo>
                <a:lnTo>
                  <a:pt x="585" y="1331"/>
                </a:lnTo>
                <a:lnTo>
                  <a:pt x="607" y="1065"/>
                </a:lnTo>
                <a:lnTo>
                  <a:pt x="630" y="1920"/>
                </a:lnTo>
                <a:lnTo>
                  <a:pt x="652" y="1457"/>
                </a:lnTo>
                <a:lnTo>
                  <a:pt x="674" y="965"/>
                </a:lnTo>
                <a:lnTo>
                  <a:pt x="697" y="1225"/>
                </a:lnTo>
                <a:lnTo>
                  <a:pt x="719" y="869"/>
                </a:lnTo>
                <a:lnTo>
                  <a:pt x="742" y="1305"/>
                </a:lnTo>
                <a:lnTo>
                  <a:pt x="764" y="932"/>
                </a:lnTo>
                <a:lnTo>
                  <a:pt x="787" y="1232"/>
                </a:lnTo>
                <a:lnTo>
                  <a:pt x="809" y="1700"/>
                </a:lnTo>
                <a:lnTo>
                  <a:pt x="832" y="1815"/>
                </a:lnTo>
                <a:lnTo>
                  <a:pt x="854" y="1152"/>
                </a:lnTo>
                <a:lnTo>
                  <a:pt x="877" y="1594"/>
                </a:lnTo>
                <a:lnTo>
                  <a:pt x="899" y="1408"/>
                </a:lnTo>
                <a:lnTo>
                  <a:pt x="922" y="1509"/>
                </a:lnTo>
                <a:lnTo>
                  <a:pt x="944" y="1593"/>
                </a:lnTo>
                <a:lnTo>
                  <a:pt x="967" y="1218"/>
                </a:lnTo>
                <a:lnTo>
                  <a:pt x="989" y="1611"/>
                </a:lnTo>
                <a:lnTo>
                  <a:pt x="1012" y="1672"/>
                </a:lnTo>
                <a:lnTo>
                  <a:pt x="1034" y="946"/>
                </a:lnTo>
                <a:lnTo>
                  <a:pt x="1057" y="524"/>
                </a:lnTo>
                <a:lnTo>
                  <a:pt x="1079" y="928"/>
                </a:lnTo>
                <a:lnTo>
                  <a:pt x="1102" y="1249"/>
                </a:lnTo>
                <a:lnTo>
                  <a:pt x="1124" y="751"/>
                </a:lnTo>
                <a:lnTo>
                  <a:pt x="1146" y="1003"/>
                </a:lnTo>
                <a:lnTo>
                  <a:pt x="1169" y="1167"/>
                </a:lnTo>
                <a:lnTo>
                  <a:pt x="1191" y="459"/>
                </a:lnTo>
                <a:lnTo>
                  <a:pt x="1214" y="973"/>
                </a:lnTo>
                <a:lnTo>
                  <a:pt x="1236" y="354"/>
                </a:lnTo>
                <a:lnTo>
                  <a:pt x="1259" y="993"/>
                </a:lnTo>
                <a:lnTo>
                  <a:pt x="1281" y="1182"/>
                </a:lnTo>
                <a:lnTo>
                  <a:pt x="1304" y="586"/>
                </a:lnTo>
                <a:lnTo>
                  <a:pt x="1326" y="1106"/>
                </a:lnTo>
                <a:lnTo>
                  <a:pt x="1349" y="619"/>
                </a:lnTo>
                <a:lnTo>
                  <a:pt x="1371" y="446"/>
                </a:lnTo>
                <a:lnTo>
                  <a:pt x="1394" y="706"/>
                </a:lnTo>
                <a:lnTo>
                  <a:pt x="1416" y="567"/>
                </a:lnTo>
                <a:lnTo>
                  <a:pt x="1439" y="917"/>
                </a:lnTo>
                <a:lnTo>
                  <a:pt x="1461" y="676"/>
                </a:lnTo>
                <a:lnTo>
                  <a:pt x="1484" y="687"/>
                </a:lnTo>
                <a:lnTo>
                  <a:pt x="1506" y="484"/>
                </a:lnTo>
                <a:lnTo>
                  <a:pt x="1529" y="254"/>
                </a:lnTo>
                <a:lnTo>
                  <a:pt x="1551" y="110"/>
                </a:lnTo>
                <a:lnTo>
                  <a:pt x="1573" y="783"/>
                </a:lnTo>
                <a:lnTo>
                  <a:pt x="1596" y="826"/>
                </a:lnTo>
                <a:lnTo>
                  <a:pt x="1618" y="598"/>
                </a:lnTo>
                <a:lnTo>
                  <a:pt x="1641" y="230"/>
                </a:lnTo>
                <a:lnTo>
                  <a:pt x="1663" y="271"/>
                </a:lnTo>
                <a:lnTo>
                  <a:pt x="1686" y="469"/>
                </a:lnTo>
                <a:lnTo>
                  <a:pt x="1708" y="321"/>
                </a:lnTo>
                <a:lnTo>
                  <a:pt x="1731" y="420"/>
                </a:lnTo>
                <a:lnTo>
                  <a:pt x="1753" y="683"/>
                </a:lnTo>
                <a:lnTo>
                  <a:pt x="1776" y="151"/>
                </a:lnTo>
                <a:lnTo>
                  <a:pt x="1798" y="85"/>
                </a:lnTo>
                <a:lnTo>
                  <a:pt x="1821" y="444"/>
                </a:lnTo>
                <a:lnTo>
                  <a:pt x="1843" y="631"/>
                </a:lnTo>
                <a:lnTo>
                  <a:pt x="1866" y="358"/>
                </a:lnTo>
                <a:lnTo>
                  <a:pt x="1888" y="234"/>
                </a:lnTo>
                <a:lnTo>
                  <a:pt x="1911" y="201"/>
                </a:lnTo>
                <a:lnTo>
                  <a:pt x="1933" y="550"/>
                </a:lnTo>
                <a:lnTo>
                  <a:pt x="1956" y="732"/>
                </a:lnTo>
                <a:lnTo>
                  <a:pt x="1978" y="326"/>
                </a:lnTo>
                <a:lnTo>
                  <a:pt x="2001" y="551"/>
                </a:lnTo>
                <a:lnTo>
                  <a:pt x="2023" y="632"/>
                </a:lnTo>
                <a:lnTo>
                  <a:pt x="2045" y="640"/>
                </a:lnTo>
                <a:lnTo>
                  <a:pt x="2068" y="718"/>
                </a:lnTo>
                <a:lnTo>
                  <a:pt x="2090" y="844"/>
                </a:lnTo>
                <a:lnTo>
                  <a:pt x="2113" y="954"/>
                </a:lnTo>
                <a:lnTo>
                  <a:pt x="2135" y="1080"/>
                </a:lnTo>
                <a:lnTo>
                  <a:pt x="2158" y="491"/>
                </a:lnTo>
                <a:lnTo>
                  <a:pt x="2180" y="1029"/>
                </a:lnTo>
                <a:lnTo>
                  <a:pt x="2203" y="1223"/>
                </a:lnTo>
                <a:lnTo>
                  <a:pt x="2225" y="1077"/>
                </a:lnTo>
                <a:lnTo>
                  <a:pt x="2248" y="370"/>
                </a:lnTo>
                <a:lnTo>
                  <a:pt x="2270" y="888"/>
                </a:lnTo>
                <a:lnTo>
                  <a:pt x="2293" y="1161"/>
                </a:lnTo>
                <a:lnTo>
                  <a:pt x="2315" y="1713"/>
                </a:lnTo>
                <a:lnTo>
                  <a:pt x="2338" y="2089"/>
                </a:lnTo>
                <a:lnTo>
                  <a:pt x="2360" y="1507"/>
                </a:lnTo>
                <a:lnTo>
                  <a:pt x="2383" y="690"/>
                </a:lnTo>
                <a:lnTo>
                  <a:pt x="2405" y="962"/>
                </a:lnTo>
                <a:lnTo>
                  <a:pt x="2428" y="2040"/>
                </a:lnTo>
                <a:lnTo>
                  <a:pt x="2450" y="1332"/>
                </a:lnTo>
                <a:lnTo>
                  <a:pt x="2472" y="2389"/>
                </a:lnTo>
                <a:lnTo>
                  <a:pt x="2495" y="1966"/>
                </a:lnTo>
                <a:lnTo>
                  <a:pt x="2517" y="1275"/>
                </a:lnTo>
                <a:lnTo>
                  <a:pt x="2540" y="1605"/>
                </a:lnTo>
                <a:lnTo>
                  <a:pt x="2562" y="1055"/>
                </a:lnTo>
                <a:lnTo>
                  <a:pt x="2585" y="1633"/>
                </a:lnTo>
                <a:lnTo>
                  <a:pt x="2607" y="1957"/>
                </a:lnTo>
                <a:lnTo>
                  <a:pt x="2630" y="1824"/>
                </a:lnTo>
                <a:lnTo>
                  <a:pt x="2652" y="1744"/>
                </a:lnTo>
                <a:lnTo>
                  <a:pt x="2675" y="2100"/>
                </a:lnTo>
                <a:lnTo>
                  <a:pt x="2697" y="1712"/>
                </a:lnTo>
                <a:lnTo>
                  <a:pt x="2720" y="1703"/>
                </a:lnTo>
                <a:lnTo>
                  <a:pt x="2742" y="1161"/>
                </a:lnTo>
                <a:lnTo>
                  <a:pt x="2765" y="982"/>
                </a:lnTo>
                <a:lnTo>
                  <a:pt x="2787" y="821"/>
                </a:lnTo>
                <a:lnTo>
                  <a:pt x="2810" y="1441"/>
                </a:lnTo>
                <a:lnTo>
                  <a:pt x="2832" y="2294"/>
                </a:lnTo>
                <a:lnTo>
                  <a:pt x="2855" y="2302"/>
                </a:lnTo>
                <a:lnTo>
                  <a:pt x="2877" y="2673"/>
                </a:lnTo>
                <a:lnTo>
                  <a:pt x="2900" y="1536"/>
                </a:lnTo>
                <a:lnTo>
                  <a:pt x="2922" y="1176"/>
                </a:lnTo>
                <a:lnTo>
                  <a:pt x="2944" y="611"/>
                </a:lnTo>
                <a:lnTo>
                  <a:pt x="2967" y="819"/>
                </a:lnTo>
                <a:lnTo>
                  <a:pt x="2989" y="903"/>
                </a:lnTo>
                <a:lnTo>
                  <a:pt x="3012" y="1656"/>
                </a:lnTo>
                <a:lnTo>
                  <a:pt x="3034" y="1309"/>
                </a:lnTo>
                <a:lnTo>
                  <a:pt x="3057" y="1427"/>
                </a:lnTo>
                <a:lnTo>
                  <a:pt x="3079" y="1342"/>
                </a:lnTo>
                <a:lnTo>
                  <a:pt x="3102" y="1281"/>
                </a:lnTo>
                <a:lnTo>
                  <a:pt x="3124" y="503"/>
                </a:lnTo>
                <a:lnTo>
                  <a:pt x="3147" y="1435"/>
                </a:lnTo>
                <a:lnTo>
                  <a:pt x="3169" y="1723"/>
                </a:lnTo>
                <a:lnTo>
                  <a:pt x="3192" y="1395"/>
                </a:lnTo>
                <a:lnTo>
                  <a:pt x="3214" y="567"/>
                </a:lnTo>
                <a:lnTo>
                  <a:pt x="3237" y="227"/>
                </a:lnTo>
                <a:lnTo>
                  <a:pt x="3259" y="906"/>
                </a:lnTo>
                <a:lnTo>
                  <a:pt x="3282" y="1060"/>
                </a:lnTo>
                <a:lnTo>
                  <a:pt x="3304" y="765"/>
                </a:lnTo>
                <a:lnTo>
                  <a:pt x="3327" y="570"/>
                </a:lnTo>
                <a:lnTo>
                  <a:pt x="3349" y="444"/>
                </a:lnTo>
                <a:lnTo>
                  <a:pt x="3372" y="639"/>
                </a:lnTo>
                <a:lnTo>
                  <a:pt x="3394" y="467"/>
                </a:lnTo>
                <a:lnTo>
                  <a:pt x="3416" y="505"/>
                </a:lnTo>
                <a:lnTo>
                  <a:pt x="3439" y="299"/>
                </a:lnTo>
                <a:lnTo>
                  <a:pt x="3461" y="585"/>
                </a:lnTo>
                <a:lnTo>
                  <a:pt x="3484" y="593"/>
                </a:lnTo>
                <a:lnTo>
                  <a:pt x="3506" y="520"/>
                </a:lnTo>
                <a:lnTo>
                  <a:pt x="3529" y="866"/>
                </a:lnTo>
                <a:lnTo>
                  <a:pt x="3551" y="977"/>
                </a:lnTo>
                <a:lnTo>
                  <a:pt x="3574" y="159"/>
                </a:lnTo>
                <a:lnTo>
                  <a:pt x="3596" y="304"/>
                </a:lnTo>
                <a:lnTo>
                  <a:pt x="3619" y="0"/>
                </a:lnTo>
                <a:lnTo>
                  <a:pt x="3641" y="554"/>
                </a:lnTo>
                <a:lnTo>
                  <a:pt x="3664" y="237"/>
                </a:lnTo>
                <a:lnTo>
                  <a:pt x="3686" y="700"/>
                </a:lnTo>
                <a:lnTo>
                  <a:pt x="3709" y="319"/>
                </a:lnTo>
                <a:lnTo>
                  <a:pt x="3731" y="30"/>
                </a:lnTo>
                <a:lnTo>
                  <a:pt x="3754" y="156"/>
                </a:lnTo>
                <a:lnTo>
                  <a:pt x="3776" y="12"/>
                </a:lnTo>
                <a:lnTo>
                  <a:pt x="3799" y="599"/>
                </a:lnTo>
                <a:lnTo>
                  <a:pt x="3821" y="336"/>
                </a:lnTo>
                <a:lnTo>
                  <a:pt x="3843" y="125"/>
                </a:lnTo>
                <a:lnTo>
                  <a:pt x="3866" y="132"/>
                </a:lnTo>
                <a:lnTo>
                  <a:pt x="3888" y="753"/>
                </a:lnTo>
                <a:lnTo>
                  <a:pt x="3911" y="332"/>
                </a:lnTo>
                <a:lnTo>
                  <a:pt x="3933" y="738"/>
                </a:lnTo>
                <a:lnTo>
                  <a:pt x="3956" y="203"/>
                </a:lnTo>
                <a:lnTo>
                  <a:pt x="3978" y="1058"/>
                </a:lnTo>
                <a:lnTo>
                  <a:pt x="4001" y="511"/>
                </a:lnTo>
                <a:lnTo>
                  <a:pt x="4023" y="956"/>
                </a:lnTo>
                <a:lnTo>
                  <a:pt x="4046" y="1040"/>
                </a:lnTo>
                <a:lnTo>
                  <a:pt x="4068" y="195"/>
                </a:lnTo>
                <a:lnTo>
                  <a:pt x="4091" y="193"/>
                </a:lnTo>
                <a:lnTo>
                  <a:pt x="4113" y="999"/>
                </a:lnTo>
                <a:lnTo>
                  <a:pt x="4136" y="1094"/>
                </a:lnTo>
                <a:lnTo>
                  <a:pt x="4158" y="1212"/>
                </a:lnTo>
                <a:lnTo>
                  <a:pt x="4181" y="1236"/>
                </a:lnTo>
                <a:lnTo>
                  <a:pt x="4203" y="1332"/>
                </a:lnTo>
                <a:lnTo>
                  <a:pt x="4226" y="530"/>
                </a:lnTo>
                <a:lnTo>
                  <a:pt x="4248" y="693"/>
                </a:lnTo>
                <a:lnTo>
                  <a:pt x="4271" y="412"/>
                </a:lnTo>
                <a:lnTo>
                  <a:pt x="4293" y="1505"/>
                </a:lnTo>
                <a:lnTo>
                  <a:pt x="4315" y="797"/>
                </a:lnTo>
                <a:lnTo>
                  <a:pt x="4338" y="528"/>
                </a:lnTo>
                <a:lnTo>
                  <a:pt x="4360" y="1545"/>
                </a:lnTo>
                <a:lnTo>
                  <a:pt x="4383" y="635"/>
                </a:lnTo>
                <a:lnTo>
                  <a:pt x="4405" y="1492"/>
                </a:lnTo>
                <a:lnTo>
                  <a:pt x="4428" y="1189"/>
                </a:lnTo>
                <a:lnTo>
                  <a:pt x="4450" y="875"/>
                </a:lnTo>
                <a:lnTo>
                  <a:pt x="4473" y="1500"/>
                </a:lnTo>
                <a:lnTo>
                  <a:pt x="4495" y="796"/>
                </a:lnTo>
                <a:lnTo>
                  <a:pt x="4518" y="1497"/>
                </a:lnTo>
                <a:lnTo>
                  <a:pt x="4540" y="1801"/>
                </a:lnTo>
                <a:lnTo>
                  <a:pt x="4563" y="911"/>
                </a:lnTo>
                <a:lnTo>
                  <a:pt x="4585" y="1521"/>
                </a:lnTo>
                <a:lnTo>
                  <a:pt x="4608" y="1687"/>
                </a:lnTo>
                <a:lnTo>
                  <a:pt x="4630" y="812"/>
                </a:lnTo>
                <a:lnTo>
                  <a:pt x="4653" y="1740"/>
                </a:lnTo>
                <a:lnTo>
                  <a:pt x="4675" y="1418"/>
                </a:lnTo>
                <a:lnTo>
                  <a:pt x="4698" y="1846"/>
                </a:lnTo>
                <a:lnTo>
                  <a:pt x="4720" y="1564"/>
                </a:lnTo>
                <a:lnTo>
                  <a:pt x="4742" y="1752"/>
                </a:lnTo>
                <a:lnTo>
                  <a:pt x="4765" y="1295"/>
                </a:lnTo>
                <a:lnTo>
                  <a:pt x="4787" y="1766"/>
                </a:lnTo>
                <a:lnTo>
                  <a:pt x="4810" y="1461"/>
                </a:lnTo>
                <a:lnTo>
                  <a:pt x="4832" y="2014"/>
                </a:lnTo>
                <a:lnTo>
                  <a:pt x="4855" y="1928"/>
                </a:lnTo>
                <a:lnTo>
                  <a:pt x="4877" y="1636"/>
                </a:lnTo>
                <a:lnTo>
                  <a:pt x="4900" y="1552"/>
                </a:lnTo>
                <a:lnTo>
                  <a:pt x="4922" y="1291"/>
                </a:lnTo>
                <a:lnTo>
                  <a:pt x="4945" y="1870"/>
                </a:lnTo>
                <a:lnTo>
                  <a:pt x="4967" y="1723"/>
                </a:lnTo>
                <a:lnTo>
                  <a:pt x="4990" y="2092"/>
                </a:lnTo>
                <a:lnTo>
                  <a:pt x="5012" y="1715"/>
                </a:lnTo>
                <a:lnTo>
                  <a:pt x="5035" y="1783"/>
                </a:lnTo>
                <a:lnTo>
                  <a:pt x="5057" y="2008"/>
                </a:lnTo>
                <a:lnTo>
                  <a:pt x="5080" y="1823"/>
                </a:lnTo>
                <a:lnTo>
                  <a:pt x="5102" y="1169"/>
                </a:lnTo>
                <a:lnTo>
                  <a:pt x="5125" y="1721"/>
                </a:lnTo>
                <a:lnTo>
                  <a:pt x="5147" y="1526"/>
                </a:lnTo>
                <a:lnTo>
                  <a:pt x="5170" y="2207"/>
                </a:lnTo>
                <a:lnTo>
                  <a:pt x="5192" y="2122"/>
                </a:lnTo>
                <a:lnTo>
                  <a:pt x="5214" y="1236"/>
                </a:lnTo>
                <a:lnTo>
                  <a:pt x="5237" y="1285"/>
                </a:lnTo>
                <a:lnTo>
                  <a:pt x="5259" y="1940"/>
                </a:lnTo>
                <a:lnTo>
                  <a:pt x="5282" y="2305"/>
                </a:lnTo>
                <a:lnTo>
                  <a:pt x="5304" y="1581"/>
                </a:lnTo>
                <a:lnTo>
                  <a:pt x="5327" y="2287"/>
                </a:lnTo>
                <a:lnTo>
                  <a:pt x="5349" y="2276"/>
                </a:lnTo>
                <a:lnTo>
                  <a:pt x="5372" y="1070"/>
                </a:lnTo>
                <a:lnTo>
                  <a:pt x="5394" y="2261"/>
                </a:lnTo>
                <a:lnTo>
                  <a:pt x="5417" y="1672"/>
                </a:lnTo>
                <a:lnTo>
                  <a:pt x="5439" y="2212"/>
                </a:lnTo>
                <a:lnTo>
                  <a:pt x="5462" y="2072"/>
                </a:lnTo>
                <a:lnTo>
                  <a:pt x="5484" y="1758"/>
                </a:lnTo>
                <a:lnTo>
                  <a:pt x="5507" y="1750"/>
                </a:lnTo>
                <a:lnTo>
                  <a:pt x="5529" y="1803"/>
                </a:lnTo>
                <a:lnTo>
                  <a:pt x="5552" y="1195"/>
                </a:lnTo>
                <a:lnTo>
                  <a:pt x="5574" y="1267"/>
                </a:lnTo>
                <a:lnTo>
                  <a:pt x="5597" y="1992"/>
                </a:lnTo>
                <a:lnTo>
                  <a:pt x="5619" y="2297"/>
                </a:lnTo>
                <a:lnTo>
                  <a:pt x="5641" y="1645"/>
                </a:lnTo>
                <a:lnTo>
                  <a:pt x="5664" y="1876"/>
                </a:lnTo>
                <a:lnTo>
                  <a:pt x="5686" y="2315"/>
                </a:lnTo>
                <a:lnTo>
                  <a:pt x="5709" y="1521"/>
                </a:lnTo>
                <a:lnTo>
                  <a:pt x="5731" y="1934"/>
                </a:lnTo>
                <a:lnTo>
                  <a:pt x="5754" y="1603"/>
                </a:lnTo>
                <a:lnTo>
                  <a:pt x="5776" y="1644"/>
                </a:lnTo>
                <a:lnTo>
                  <a:pt x="5799" y="1154"/>
                </a:lnTo>
                <a:lnTo>
                  <a:pt x="5821" y="2300"/>
                </a:lnTo>
                <a:lnTo>
                  <a:pt x="5844" y="1339"/>
                </a:lnTo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4769" name="AutoShape 17"/>
          <p:cNvSpPr>
            <a:spLocks noChangeArrowheads="1"/>
          </p:cNvSpPr>
          <p:nvPr/>
        </p:nvSpPr>
        <p:spPr bwMode="auto">
          <a:xfrm rot="2504123">
            <a:off x="2536825" y="534988"/>
            <a:ext cx="2271713" cy="1144587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0066">
                  <a:alpha val="50000"/>
                </a:srgbClr>
              </a:gs>
              <a:gs pos="100000">
                <a:srgbClr val="FF0066">
                  <a:gamma/>
                  <a:shade val="46275"/>
                  <a:invGamma/>
                  <a:alpha val="17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  <a:cs typeface="+mn-cs"/>
              </a:rPr>
              <a:t>Native-like:</a:t>
            </a:r>
          </a:p>
          <a:p>
            <a:pPr algn="ctr">
              <a:defRPr/>
            </a:pPr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  <a:cs typeface="+mn-cs"/>
              </a:rPr>
              <a:t>one local clash</a:t>
            </a:r>
          </a:p>
        </p:txBody>
      </p:sp>
      <p:grpSp>
        <p:nvGrpSpPr>
          <p:cNvPr id="3" name="Groupe 30"/>
          <p:cNvGrpSpPr>
            <a:grpSpLocks/>
          </p:cNvGrpSpPr>
          <p:nvPr/>
        </p:nvGrpSpPr>
        <p:grpSpPr bwMode="auto">
          <a:xfrm>
            <a:off x="1003300" y="1600200"/>
            <a:ext cx="4610100" cy="3581400"/>
            <a:chOff x="215900" y="3098800"/>
            <a:chExt cx="4610100" cy="3581400"/>
          </a:xfrm>
        </p:grpSpPr>
        <p:sp>
          <p:nvSpPr>
            <p:cNvPr id="29" name="Rectangle à coins arrondis 28"/>
            <p:cNvSpPr/>
            <p:nvPr/>
          </p:nvSpPr>
          <p:spPr>
            <a:xfrm>
              <a:off x="215900" y="3098800"/>
              <a:ext cx="4610100" cy="3581400"/>
            </a:xfrm>
            <a:prstGeom prst="wedgeRoundRectCallout">
              <a:avLst>
                <a:gd name="adj1" fmla="val -29556"/>
                <a:gd name="adj2" fmla="val -57236"/>
                <a:gd name="adj3" fmla="val 16667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i="1" dirty="0" err="1">
                  <a:ln w="12700">
                    <a:noFill/>
                    <a:prstDash val="solid"/>
                  </a:ln>
                  <a:solidFill>
                    <a:srgbClr val="000000"/>
                  </a:solidFill>
                </a:rPr>
                <a:t>Energy</a:t>
              </a:r>
              <a:r>
                <a:rPr lang="fr-FR" dirty="0">
                  <a:ln w="12700">
                    <a:noFill/>
                    <a:prstDash val="solid"/>
                  </a:ln>
                  <a:solidFill>
                    <a:srgbClr val="000000"/>
                  </a:solidFill>
                </a:rPr>
                <a:t>=f(</a:t>
              </a:r>
              <a:r>
                <a:rPr lang="fr-FR" i="1" dirty="0" err="1">
                  <a:ln w="12700">
                    <a:noFill/>
                    <a:prstDash val="solid"/>
                  </a:ln>
                  <a:solidFill>
                    <a:srgbClr val="000000"/>
                  </a:solidFill>
                </a:rPr>
                <a:t>Geometry</a:t>
              </a:r>
              <a:r>
                <a:rPr lang="fr-FR" dirty="0">
                  <a:ln w="12700">
                    <a:noFill/>
                    <a:prstDash val="solid"/>
                  </a:ln>
                  <a:solidFill>
                    <a:srgbClr val="000000"/>
                  </a:solidFill>
                </a:rPr>
                <a:t>)</a:t>
              </a:r>
            </a:p>
            <a:p>
              <a:pPr algn="ctr">
                <a:defRPr/>
              </a:pPr>
              <a:endParaRPr lang="fr-FR" dirty="0">
                <a:ln w="12700">
                  <a:noFill/>
                  <a:prstDash val="solid"/>
                </a:ln>
                <a:solidFill>
                  <a:srgbClr val="000000"/>
                </a:solidFill>
              </a:endParaRPr>
            </a:p>
            <a:p>
              <a:pPr algn="ctr">
                <a:defRPr/>
              </a:pPr>
              <a:r>
                <a:rPr lang="fr-FR" dirty="0" err="1">
                  <a:ln w="12700">
                    <a:noFill/>
                    <a:prstDash val="solid"/>
                  </a:ln>
                  <a:solidFill>
                    <a:srgbClr val="000000"/>
                  </a:solidFill>
                </a:rPr>
                <a:t>defined</a:t>
              </a:r>
              <a:r>
                <a:rPr lang="fr-FR" dirty="0">
                  <a:ln w="12700">
                    <a:noFill/>
                    <a:prstDash val="solid"/>
                  </a:ln>
                  <a:solidFill>
                    <a:srgbClr val="000000"/>
                  </a:solidFill>
                </a:rPr>
                <a:t> by the </a:t>
              </a:r>
              <a:r>
                <a:rPr lang="fr-FR" dirty="0" err="1">
                  <a:ln w="12700">
                    <a:noFill/>
                    <a:prstDash val="solid"/>
                  </a:ln>
                  <a:solidFill>
                    <a:srgbClr val="000000"/>
                  </a:solidFill>
                </a:rPr>
                <a:t>Empirical</a:t>
              </a:r>
              <a:r>
                <a:rPr lang="fr-FR" dirty="0">
                  <a:ln w="12700">
                    <a:noFill/>
                    <a:prstDash val="solid"/>
                  </a:ln>
                  <a:solidFill>
                    <a:srgbClr val="000000"/>
                  </a:solidFill>
                </a:rPr>
                <a:t> Force Field</a:t>
              </a:r>
            </a:p>
            <a:p>
              <a:pPr algn="ctr">
                <a:defRPr/>
              </a:pPr>
              <a:endParaRPr lang="fr-FR" dirty="0">
                <a:ln w="12700">
                  <a:noFill/>
                  <a:prstDash val="solid"/>
                </a:ln>
                <a:solidFill>
                  <a:srgbClr val="000000"/>
                </a:solidFill>
              </a:endParaRPr>
            </a:p>
            <a:p>
              <a:pPr algn="ctr">
                <a:defRPr/>
              </a:pPr>
              <a:endParaRPr lang="fr-FR" dirty="0">
                <a:ln w="12700">
                  <a:noFill/>
                  <a:prstDash val="solid"/>
                </a:ln>
                <a:solidFill>
                  <a:srgbClr val="000000"/>
                </a:solidFill>
              </a:endParaRPr>
            </a:p>
            <a:p>
              <a:pPr algn="ctr">
                <a:defRPr/>
              </a:pPr>
              <a:endParaRPr lang="fr-FR" dirty="0">
                <a:ln w="12700">
                  <a:noFill/>
                  <a:prstDash val="solid"/>
                </a:ln>
                <a:solidFill>
                  <a:srgbClr val="000000"/>
                </a:solidFill>
              </a:endParaRPr>
            </a:p>
            <a:p>
              <a:pPr algn="ctr">
                <a:defRPr/>
              </a:pPr>
              <a:endParaRPr lang="fr-FR" dirty="0">
                <a:ln w="12700">
                  <a:noFill/>
                  <a:prstDash val="solid"/>
                </a:ln>
                <a:solidFill>
                  <a:srgbClr val="000000"/>
                </a:solidFill>
              </a:endParaRPr>
            </a:p>
            <a:p>
              <a:pPr algn="ctr">
                <a:defRPr/>
              </a:pPr>
              <a:endParaRPr lang="fr-FR" dirty="0">
                <a:ln w="12700">
                  <a:noFill/>
                  <a:prstDash val="solid"/>
                </a:ln>
                <a:solidFill>
                  <a:srgbClr val="000000"/>
                </a:solidFill>
              </a:endParaRPr>
            </a:p>
            <a:p>
              <a:pPr algn="ctr">
                <a:defRPr/>
              </a:pPr>
              <a:endParaRPr lang="fr-FR" dirty="0">
                <a:ln w="12700">
                  <a:noFill/>
                  <a:prstDash val="solid"/>
                </a:ln>
                <a:solidFill>
                  <a:srgbClr val="000000"/>
                </a:solidFill>
              </a:endParaRPr>
            </a:p>
            <a:p>
              <a:pPr algn="ctr">
                <a:defRPr/>
              </a:pPr>
              <a:endParaRPr lang="fr-FR" dirty="0">
                <a:ln w="12700">
                  <a:noFill/>
                  <a:prstDash val="solid"/>
                </a:ln>
                <a:solidFill>
                  <a:srgbClr val="000000"/>
                </a:solidFill>
              </a:endParaRPr>
            </a:p>
            <a:p>
              <a:pPr algn="ctr">
                <a:defRPr/>
              </a:pPr>
              <a:endParaRPr lang="fr-FR" dirty="0">
                <a:ln w="12700">
                  <a:noFill/>
                  <a:prstDash val="solid"/>
                </a:ln>
                <a:solidFill>
                  <a:srgbClr val="000000"/>
                </a:solidFill>
              </a:endParaRPr>
            </a:p>
            <a:p>
              <a:pPr algn="ctr">
                <a:defRPr/>
              </a:pPr>
              <a:endParaRPr lang="fr-FR" dirty="0">
                <a:ln w="12700">
                  <a:noFill/>
                  <a:prstDash val="solid"/>
                </a:ln>
                <a:solidFill>
                  <a:srgbClr val="000000"/>
                </a:solidFill>
              </a:endParaRPr>
            </a:p>
          </p:txBody>
        </p:sp>
        <p:pic>
          <p:nvPicPr>
            <p:cNvPr id="25638" name="Image 29" descr="vdw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300" y="4222750"/>
              <a:ext cx="4089400" cy="2247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4772" name="Picture 20" descr="HBon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975" y="603250"/>
            <a:ext cx="6165850" cy="49911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28"/>
          <p:cNvGrpSpPr>
            <a:grpSpLocks/>
          </p:cNvGrpSpPr>
          <p:nvPr/>
        </p:nvGrpSpPr>
        <p:grpSpPr bwMode="auto">
          <a:xfrm>
            <a:off x="1792288" y="1827213"/>
            <a:ext cx="3609975" cy="1855787"/>
            <a:chOff x="1214" y="1223"/>
            <a:chExt cx="2274" cy="1169"/>
          </a:xfrm>
        </p:grpSpPr>
        <p:sp>
          <p:nvSpPr>
            <p:cNvPr id="74773" name="Oval 21"/>
            <p:cNvSpPr>
              <a:spLocks noChangeArrowheads="1"/>
            </p:cNvSpPr>
            <p:nvPr/>
          </p:nvSpPr>
          <p:spPr bwMode="auto">
            <a:xfrm>
              <a:off x="2016" y="1736"/>
              <a:ext cx="664" cy="656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53000"/>
                  </a:schemeClr>
                </a:gs>
                <a:gs pos="100000">
                  <a:schemeClr val="accent1">
                    <a:gamma/>
                    <a:shade val="46275"/>
                    <a:invGamma/>
                    <a:alpha val="45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25635" name="Oval 22"/>
            <p:cNvSpPr>
              <a:spLocks noChangeArrowheads="1"/>
            </p:cNvSpPr>
            <p:nvPr/>
          </p:nvSpPr>
          <p:spPr bwMode="auto">
            <a:xfrm>
              <a:off x="2584" y="1232"/>
              <a:ext cx="904" cy="888"/>
            </a:xfrm>
            <a:prstGeom prst="ellipse">
              <a:avLst/>
            </a:prstGeom>
            <a:gradFill rotWithShape="1">
              <a:gsLst>
                <a:gs pos="0">
                  <a:srgbClr val="FF3300">
                    <a:alpha val="35001"/>
                  </a:srgbClr>
                </a:gs>
                <a:gs pos="100000">
                  <a:srgbClr val="761800">
                    <a:alpha val="21001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/>
            </a:p>
          </p:txBody>
        </p:sp>
        <p:sp>
          <p:nvSpPr>
            <p:cNvPr id="25636" name="Text Box 27"/>
            <p:cNvSpPr txBox="1">
              <a:spLocks noChangeArrowheads="1"/>
            </p:cNvSpPr>
            <p:nvPr/>
          </p:nvSpPr>
          <p:spPr bwMode="auto">
            <a:xfrm>
              <a:off x="1214" y="1223"/>
              <a:ext cx="162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800"/>
                <a:t>Publisher’s Force Field: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800"/>
                <a:t>« Nice H bond »</a:t>
              </a:r>
            </a:p>
          </p:txBody>
        </p:sp>
      </p:grpSp>
      <p:grpSp>
        <p:nvGrpSpPr>
          <p:cNvPr id="5" name="Group 30"/>
          <p:cNvGrpSpPr>
            <a:grpSpLocks/>
          </p:cNvGrpSpPr>
          <p:nvPr/>
        </p:nvGrpSpPr>
        <p:grpSpPr bwMode="auto">
          <a:xfrm>
            <a:off x="2058988" y="1727200"/>
            <a:ext cx="3495675" cy="2019300"/>
            <a:chOff x="2566" y="2304"/>
            <a:chExt cx="2202" cy="1272"/>
          </a:xfrm>
        </p:grpSpPr>
        <p:sp>
          <p:nvSpPr>
            <p:cNvPr id="74776" name="Oval 24"/>
            <p:cNvSpPr>
              <a:spLocks noChangeArrowheads="1"/>
            </p:cNvSpPr>
            <p:nvPr/>
          </p:nvSpPr>
          <p:spPr bwMode="auto">
            <a:xfrm>
              <a:off x="3152" y="2808"/>
              <a:ext cx="770" cy="768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53000"/>
                  </a:schemeClr>
                </a:gs>
                <a:gs pos="100000">
                  <a:schemeClr val="accent1">
                    <a:gamma/>
                    <a:shade val="46275"/>
                    <a:invGamma/>
                    <a:alpha val="45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>
                <a:cs typeface="+mn-cs"/>
              </a:endParaRPr>
            </a:p>
          </p:txBody>
        </p:sp>
        <p:sp>
          <p:nvSpPr>
            <p:cNvPr id="25631" name="Oval 25"/>
            <p:cNvSpPr>
              <a:spLocks noChangeArrowheads="1"/>
            </p:cNvSpPr>
            <p:nvPr/>
          </p:nvSpPr>
          <p:spPr bwMode="auto">
            <a:xfrm>
              <a:off x="3720" y="2304"/>
              <a:ext cx="1048" cy="1040"/>
            </a:xfrm>
            <a:prstGeom prst="ellipse">
              <a:avLst/>
            </a:prstGeom>
            <a:gradFill rotWithShape="1">
              <a:gsLst>
                <a:gs pos="0">
                  <a:srgbClr val="FF3300">
                    <a:alpha val="35001"/>
                  </a:srgbClr>
                </a:gs>
                <a:gs pos="100000">
                  <a:srgbClr val="761800">
                    <a:alpha val="21001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/>
            </a:p>
          </p:txBody>
        </p:sp>
        <p:sp>
          <p:nvSpPr>
            <p:cNvPr id="25632" name="AutoShape 26"/>
            <p:cNvSpPr>
              <a:spLocks noChangeArrowheads="1"/>
            </p:cNvSpPr>
            <p:nvPr/>
          </p:nvSpPr>
          <p:spPr bwMode="auto">
            <a:xfrm>
              <a:off x="3512" y="2728"/>
              <a:ext cx="608" cy="664"/>
            </a:xfrm>
            <a:prstGeom prst="lightningBolt">
              <a:avLst/>
            </a:prstGeom>
            <a:gradFill rotWithShape="1">
              <a:gsLst>
                <a:gs pos="0">
                  <a:srgbClr val="FFFF00">
                    <a:alpha val="29999"/>
                  </a:srgbClr>
                </a:gs>
                <a:gs pos="100000">
                  <a:srgbClr val="767600">
                    <a:alpha val="29999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/>
            </a:p>
          </p:txBody>
        </p:sp>
        <p:sp>
          <p:nvSpPr>
            <p:cNvPr id="25633" name="Text Box 29"/>
            <p:cNvSpPr txBox="1">
              <a:spLocks noChangeArrowheads="1"/>
            </p:cNvSpPr>
            <p:nvPr/>
          </p:nvSpPr>
          <p:spPr bwMode="auto">
            <a:xfrm>
              <a:off x="2566" y="2415"/>
              <a:ext cx="114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800"/>
                <a:t>My Force Field: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800"/>
                <a:t>« Bad Contact »</a:t>
              </a:r>
            </a:p>
          </p:txBody>
        </p:sp>
      </p:grpSp>
      <p:grpSp>
        <p:nvGrpSpPr>
          <p:cNvPr id="6" name="Groupe 41"/>
          <p:cNvGrpSpPr>
            <a:grpSpLocks/>
          </p:cNvGrpSpPr>
          <p:nvPr/>
        </p:nvGrpSpPr>
        <p:grpSpPr bwMode="auto">
          <a:xfrm>
            <a:off x="381000" y="3848100"/>
            <a:ext cx="4495800" cy="1905000"/>
            <a:chOff x="381000" y="3848100"/>
            <a:chExt cx="4495800" cy="1905000"/>
          </a:xfrm>
        </p:grpSpPr>
        <p:grpSp>
          <p:nvGrpSpPr>
            <p:cNvPr id="25621" name="Groupe 37"/>
            <p:cNvGrpSpPr>
              <a:grpSpLocks/>
            </p:cNvGrpSpPr>
            <p:nvPr/>
          </p:nvGrpSpPr>
          <p:grpSpPr bwMode="auto">
            <a:xfrm>
              <a:off x="3771900" y="5054600"/>
              <a:ext cx="736600" cy="622300"/>
              <a:chOff x="3771900" y="5054600"/>
              <a:chExt cx="736600" cy="622300"/>
            </a:xfrm>
          </p:grpSpPr>
          <p:sp>
            <p:nvSpPr>
              <p:cNvPr id="32" name="Ellipse 31"/>
              <p:cNvSpPr/>
              <p:nvPr/>
            </p:nvSpPr>
            <p:spPr>
              <a:xfrm>
                <a:off x="4394200" y="5562600"/>
                <a:ext cx="88900" cy="11430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/>
              </a:p>
            </p:txBody>
          </p:sp>
          <p:sp>
            <p:nvSpPr>
              <p:cNvPr id="33" name="Ellipse 32"/>
              <p:cNvSpPr/>
              <p:nvPr/>
            </p:nvSpPr>
            <p:spPr>
              <a:xfrm>
                <a:off x="3771900" y="5054600"/>
                <a:ext cx="88900" cy="11430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/>
              </a:p>
            </p:txBody>
          </p:sp>
          <p:sp>
            <p:nvSpPr>
              <p:cNvPr id="34" name="Ellipse 33"/>
              <p:cNvSpPr/>
              <p:nvPr/>
            </p:nvSpPr>
            <p:spPr>
              <a:xfrm>
                <a:off x="4368800" y="5422900"/>
                <a:ext cx="88900" cy="11430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/>
              </a:p>
            </p:txBody>
          </p:sp>
          <p:sp>
            <p:nvSpPr>
              <p:cNvPr id="35" name="Ellipse 34"/>
              <p:cNvSpPr/>
              <p:nvPr/>
            </p:nvSpPr>
            <p:spPr>
              <a:xfrm>
                <a:off x="4419600" y="5321300"/>
                <a:ext cx="88900" cy="11430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/>
              </a:p>
            </p:txBody>
          </p:sp>
          <p:sp>
            <p:nvSpPr>
              <p:cNvPr id="36" name="Ellipse 35"/>
              <p:cNvSpPr/>
              <p:nvPr/>
            </p:nvSpPr>
            <p:spPr>
              <a:xfrm>
                <a:off x="4343400" y="5207000"/>
                <a:ext cx="88900" cy="11430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/>
              </a:p>
            </p:txBody>
          </p:sp>
          <p:sp>
            <p:nvSpPr>
              <p:cNvPr id="37" name="Ellipse 36"/>
              <p:cNvSpPr/>
              <p:nvPr/>
            </p:nvSpPr>
            <p:spPr>
              <a:xfrm>
                <a:off x="4406900" y="5092700"/>
                <a:ext cx="88900" cy="11430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/>
              </a:p>
            </p:txBody>
          </p:sp>
        </p:grpSp>
        <p:sp>
          <p:nvSpPr>
            <p:cNvPr id="40" name="Flèche droite 39"/>
            <p:cNvSpPr/>
            <p:nvPr/>
          </p:nvSpPr>
          <p:spPr>
            <a:xfrm rot="1568627">
              <a:off x="381000" y="3848100"/>
              <a:ext cx="3238500" cy="10668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dirty="0" err="1">
                  <a:solidFill>
                    <a:schemeClr val="tx1"/>
                  </a:solidFill>
                </a:rPr>
                <a:t>Microstates</a:t>
              </a:r>
              <a:r>
                <a:rPr lang="fr-FR" dirty="0">
                  <a:solidFill>
                    <a:schemeClr val="tx1"/>
                  </a:solidFill>
                </a:rPr>
                <a:t> </a:t>
              </a:r>
              <a:r>
                <a:rPr lang="fr-FR" dirty="0" err="1">
                  <a:solidFill>
                    <a:schemeClr val="tx1"/>
                  </a:solidFill>
                </a:rPr>
                <a:t>contributing</a:t>
              </a:r>
              <a:r>
                <a:rPr lang="fr-FR" dirty="0">
                  <a:solidFill>
                    <a:schemeClr val="tx1"/>
                  </a:solidFill>
                </a:rPr>
                <a:t> to</a:t>
              </a:r>
            </a:p>
            <a:p>
              <a:pPr algn="ctr">
                <a:defRPr/>
              </a:pPr>
              <a:r>
                <a:rPr lang="fr-FR" dirty="0" err="1">
                  <a:solidFill>
                    <a:schemeClr val="tx1"/>
                  </a:solidFill>
                </a:rPr>
                <a:t>macroscopic</a:t>
              </a:r>
              <a:r>
                <a:rPr lang="fr-FR" dirty="0">
                  <a:solidFill>
                    <a:schemeClr val="tx1"/>
                  </a:solidFill>
                </a:rPr>
                <a:t> </a:t>
              </a:r>
              <a:r>
                <a:rPr lang="fr-FR" dirty="0" err="1">
                  <a:solidFill>
                    <a:schemeClr val="tx1"/>
                  </a:solidFill>
                </a:rPr>
                <a:t>property</a:t>
              </a:r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41" name="Ellipse 40"/>
            <p:cNvSpPr/>
            <p:nvPr/>
          </p:nvSpPr>
          <p:spPr>
            <a:xfrm>
              <a:off x="3340100" y="4953000"/>
              <a:ext cx="1536700" cy="80010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47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47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4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4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47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47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68" grpId="0" animBg="1"/>
      <p:bldP spid="74770" grpId="0" animBg="1"/>
      <p:bldP spid="7476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Espace réservé du contenu 2"/>
          <p:cNvSpPr>
            <a:spLocks noGrp="1"/>
          </p:cNvSpPr>
          <p:nvPr>
            <p:ph idx="1"/>
          </p:nvPr>
        </p:nvSpPr>
        <p:spPr>
          <a:xfrm>
            <a:off x="457200" y="204788"/>
            <a:ext cx="8229600" cy="1949450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en-US" alt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Energy Minimization is only [the easy] part of the problem</a:t>
            </a:r>
          </a:p>
          <a:p>
            <a:pPr lvl="1" algn="just">
              <a:defRPr/>
            </a:pPr>
            <a:r>
              <a:rPr lang="en-US" altLang="fr-FR" sz="2000" dirty="0" smtClean="0">
                <a:solidFill>
                  <a:srgbClr val="FF0000"/>
                </a:solidFill>
              </a:rPr>
              <a:t>Given a starting geometry, deterministic algorithms allow the discovery of the adjacent local minimum</a:t>
            </a:r>
          </a:p>
          <a:p>
            <a:pPr lvl="1" algn="just">
              <a:defRPr/>
            </a:pPr>
            <a:r>
              <a:rPr lang="en-US" altLang="fr-FR" sz="2000" dirty="0" smtClean="0"/>
              <a:t>Descent methods follow the local gradient</a:t>
            </a:r>
          </a:p>
        </p:txBody>
      </p:sp>
      <p:graphicFrame>
        <p:nvGraphicFramePr>
          <p:cNvPr id="3074" name="Object 9"/>
          <p:cNvGraphicFramePr>
            <a:graphicFrameLocks noChangeAspect="1"/>
          </p:cNvGraphicFramePr>
          <p:nvPr/>
        </p:nvGraphicFramePr>
        <p:xfrm>
          <a:off x="1063625" y="2328863"/>
          <a:ext cx="6451600" cy="2335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5" name="Équation" r:id="rId4" imgW="3378200" imgH="1219200" progId="Equation.3">
                  <p:embed/>
                </p:oleObj>
              </mc:Choice>
              <mc:Fallback>
                <p:oleObj name="Équation" r:id="rId4" imgW="3378200" imgH="12192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3625" y="2328863"/>
                        <a:ext cx="6451600" cy="2335212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e 49"/>
          <p:cNvGrpSpPr>
            <a:grpSpLocks/>
          </p:cNvGrpSpPr>
          <p:nvPr/>
        </p:nvGrpSpPr>
        <p:grpSpPr bwMode="auto">
          <a:xfrm>
            <a:off x="2441575" y="4906963"/>
            <a:ext cx="3460750" cy="1916112"/>
            <a:chOff x="1620488" y="4942399"/>
            <a:chExt cx="3460178" cy="1915601"/>
          </a:xfrm>
        </p:grpSpPr>
        <p:pic>
          <p:nvPicPr>
            <p:cNvPr id="27656" name="Picture 5"/>
            <p:cNvPicPr>
              <a:picLocks noChangeAspect="1" noChangeArrowheads="1"/>
            </p:cNvPicPr>
            <p:nvPr/>
          </p:nvPicPr>
          <p:blipFill>
            <a:blip r:embed="rId6">
              <a:lum brigh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737" t="15321" r="54027" b="12959"/>
            <a:stretch>
              <a:fillRect/>
            </a:stretch>
          </p:blipFill>
          <p:spPr bwMode="auto">
            <a:xfrm>
              <a:off x="2244767" y="4946590"/>
              <a:ext cx="2050069" cy="1911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657" name="Text Box 27"/>
            <p:cNvSpPr txBox="1">
              <a:spLocks noChangeArrowheads="1"/>
            </p:cNvSpPr>
            <p:nvPr/>
          </p:nvSpPr>
          <p:spPr bwMode="auto">
            <a:xfrm>
              <a:off x="1620488" y="4996974"/>
              <a:ext cx="10160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fr-FR" sz="1800"/>
                <a:t>E</a:t>
              </a:r>
            </a:p>
          </p:txBody>
        </p:sp>
        <p:cxnSp>
          <p:nvCxnSpPr>
            <p:cNvPr id="43" name="Connecteur droit avec flèche 42"/>
            <p:cNvCxnSpPr/>
            <p:nvPr/>
          </p:nvCxnSpPr>
          <p:spPr>
            <a:xfrm flipV="1">
              <a:off x="2106183" y="6562804"/>
              <a:ext cx="2661798" cy="28567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avec flèche 44"/>
            <p:cNvCxnSpPr/>
            <p:nvPr/>
          </p:nvCxnSpPr>
          <p:spPr>
            <a:xfrm rot="5400000" flipH="1" flipV="1">
              <a:off x="1316626" y="5871632"/>
              <a:ext cx="1858466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660" name="Text Box 27"/>
            <p:cNvSpPr txBox="1">
              <a:spLocks noChangeArrowheads="1"/>
            </p:cNvSpPr>
            <p:nvPr/>
          </p:nvSpPr>
          <p:spPr bwMode="auto">
            <a:xfrm>
              <a:off x="4064666" y="6248967"/>
              <a:ext cx="10160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fr-FR" sz="1800"/>
                <a:t>X</a:t>
              </a:r>
            </a:p>
          </p:txBody>
        </p:sp>
        <p:sp>
          <p:nvSpPr>
            <p:cNvPr id="27661" name="Oval 15"/>
            <p:cNvSpPr>
              <a:spLocks noChangeArrowheads="1"/>
            </p:cNvSpPr>
            <p:nvPr/>
          </p:nvSpPr>
          <p:spPr bwMode="auto">
            <a:xfrm>
              <a:off x="3823147" y="5192873"/>
              <a:ext cx="63863" cy="7341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fr-FR" sz="1800"/>
            </a:p>
          </p:txBody>
        </p:sp>
        <p:sp>
          <p:nvSpPr>
            <p:cNvPr id="27662" name="Oval 16"/>
            <p:cNvSpPr>
              <a:spLocks noChangeArrowheads="1"/>
            </p:cNvSpPr>
            <p:nvPr/>
          </p:nvSpPr>
          <p:spPr bwMode="auto">
            <a:xfrm>
              <a:off x="3070592" y="5994288"/>
              <a:ext cx="63863" cy="7341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fr-FR" sz="1800"/>
            </a:p>
          </p:txBody>
        </p:sp>
        <p:sp>
          <p:nvSpPr>
            <p:cNvPr id="27663" name="Oval 17"/>
            <p:cNvSpPr>
              <a:spLocks noChangeArrowheads="1"/>
            </p:cNvSpPr>
            <p:nvPr/>
          </p:nvSpPr>
          <p:spPr bwMode="auto">
            <a:xfrm>
              <a:off x="2679183" y="5751966"/>
              <a:ext cx="63863" cy="7341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fr-FR" sz="1800"/>
            </a:p>
          </p:txBody>
        </p:sp>
      </p:grpSp>
      <p:cxnSp>
        <p:nvCxnSpPr>
          <p:cNvPr id="35" name="Connecteur droit avec flèche 34"/>
          <p:cNvCxnSpPr/>
          <p:nvPr/>
        </p:nvCxnSpPr>
        <p:spPr>
          <a:xfrm rot="10800000" flipV="1">
            <a:off x="3762375" y="5845175"/>
            <a:ext cx="242888" cy="18573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avec flèche 35"/>
          <p:cNvCxnSpPr/>
          <p:nvPr/>
        </p:nvCxnSpPr>
        <p:spPr>
          <a:xfrm rot="16200000" flipH="1">
            <a:off x="3515519" y="5609431"/>
            <a:ext cx="287338" cy="20637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avec flèche 40"/>
          <p:cNvCxnSpPr/>
          <p:nvPr/>
        </p:nvCxnSpPr>
        <p:spPr>
          <a:xfrm rot="16200000" flipH="1">
            <a:off x="4601369" y="5156994"/>
            <a:ext cx="334963" cy="16192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Espace réservé du contenu 2"/>
          <p:cNvSpPr>
            <a:spLocks noGrp="1"/>
          </p:cNvSpPr>
          <p:nvPr>
            <p:ph idx="1"/>
          </p:nvPr>
        </p:nvSpPr>
        <p:spPr>
          <a:xfrm>
            <a:off x="25400" y="204788"/>
            <a:ext cx="9118600" cy="6291262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en-US" alt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Molecular Dynamics: walk the energy surface like the molecule does… following Newtonian dynamics</a:t>
            </a:r>
          </a:p>
          <a:p>
            <a:pPr marL="0" indent="0" algn="just">
              <a:buFontTx/>
              <a:buNone/>
              <a:defRPr/>
            </a:pPr>
            <a:endParaRPr lang="en-US" altLang="fr-F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lvl="1" algn="just">
              <a:defRPr/>
            </a:pPr>
            <a:r>
              <a:rPr lang="en-US" altLang="fr-FR" sz="2000" dirty="0" smtClean="0">
                <a:solidFill>
                  <a:srgbClr val="FF0000"/>
                </a:solidFill>
              </a:rPr>
              <a:t>Assume random atom velocities according to Maxwell’s distribution at temperature T</a:t>
            </a:r>
          </a:p>
          <a:p>
            <a:pPr lvl="1" algn="just">
              <a:defRPr/>
            </a:pPr>
            <a:endParaRPr lang="en-US" altLang="fr-FR" sz="2000" dirty="0" smtClean="0">
              <a:solidFill>
                <a:srgbClr val="FF0000"/>
              </a:solidFill>
            </a:endParaRPr>
          </a:p>
          <a:p>
            <a:pPr lvl="1" algn="just">
              <a:defRPr/>
            </a:pPr>
            <a:r>
              <a:rPr lang="en-US" altLang="fr-FR" sz="2000" dirty="0" smtClean="0"/>
              <a:t>Calculate forces on atoms</a:t>
            </a:r>
          </a:p>
          <a:p>
            <a:pPr lvl="1" algn="just">
              <a:defRPr/>
            </a:pPr>
            <a:endParaRPr lang="en-US" altLang="fr-FR" sz="2000" dirty="0" smtClean="0"/>
          </a:p>
          <a:p>
            <a:pPr lvl="1" algn="just">
              <a:defRPr/>
            </a:pPr>
            <a:r>
              <a:rPr lang="en-US" altLang="fr-FR" sz="2000" dirty="0" smtClean="0">
                <a:solidFill>
                  <a:srgbClr val="FF0000"/>
                </a:solidFill>
              </a:rPr>
              <a:t>Recalculate velocities at future time point:</a:t>
            </a:r>
            <a:endParaRPr lang="en-US" altLang="fr-FR" sz="2000" i="1" dirty="0" smtClean="0">
              <a:solidFill>
                <a:srgbClr val="FF0000"/>
              </a:solidFill>
            </a:endParaRPr>
          </a:p>
          <a:p>
            <a:pPr lvl="1" algn="just">
              <a:defRPr/>
            </a:pPr>
            <a:endParaRPr lang="en-US" altLang="fr-FR" sz="2000" i="1" dirty="0" smtClean="0"/>
          </a:p>
          <a:p>
            <a:pPr lvl="1" algn="just">
              <a:defRPr/>
            </a:pPr>
            <a:r>
              <a:rPr lang="en-US" altLang="fr-FR" sz="2000" dirty="0" smtClean="0"/>
              <a:t>Recalculate coordinates at future time point:</a:t>
            </a:r>
          </a:p>
          <a:p>
            <a:pPr lvl="1" algn="just">
              <a:defRPr/>
            </a:pPr>
            <a:endParaRPr lang="en-US" altLang="fr-FR" sz="2000" dirty="0"/>
          </a:p>
          <a:p>
            <a:pPr lvl="1" algn="just">
              <a:defRPr/>
            </a:pPr>
            <a:endParaRPr lang="en-US" altLang="fr-FR" sz="2000" dirty="0" smtClean="0"/>
          </a:p>
          <a:p>
            <a:pPr lvl="1" algn="just">
              <a:defRPr/>
            </a:pPr>
            <a:r>
              <a:rPr lang="en-US" altLang="fr-FR" sz="2000" dirty="0" smtClean="0">
                <a:solidFill>
                  <a:srgbClr val="FF0000"/>
                </a:solidFill>
              </a:rPr>
              <a:t>Continue for the relevant time scale of the phenomenon to simulate… all while recalling that </a:t>
            </a:r>
            <a:r>
              <a:rPr lang="en-US" altLang="fr-FR" sz="2000" i="1" dirty="0" err="1" smtClean="0">
                <a:solidFill>
                  <a:srgbClr val="FF0000"/>
                </a:solidFill>
              </a:rPr>
              <a:t>dt</a:t>
            </a:r>
            <a:r>
              <a:rPr lang="en-US" altLang="fr-FR" sz="2000" dirty="0" smtClean="0">
                <a:solidFill>
                  <a:srgbClr val="FF0000"/>
                </a:solidFill>
              </a:rPr>
              <a:t> must be small enough to ensure that </a:t>
            </a:r>
            <a:r>
              <a:rPr lang="en-US" altLang="fr-FR" sz="2000" dirty="0" err="1" smtClean="0">
                <a:solidFill>
                  <a:srgbClr val="FF0000"/>
                </a:solidFill>
              </a:rPr>
              <a:t>F</a:t>
            </a:r>
            <a:r>
              <a:rPr lang="en-US" altLang="fr-FR" sz="2000" dirty="0" err="1" smtClean="0">
                <a:solidFill>
                  <a:srgbClr val="FF0000"/>
                </a:solidFill>
                <a:cs typeface="Arial"/>
              </a:rPr>
              <a:t>≈constant</a:t>
            </a:r>
            <a:r>
              <a:rPr lang="en-US" altLang="fr-FR" sz="2000" dirty="0" smtClean="0">
                <a:solidFill>
                  <a:srgbClr val="FF0000"/>
                </a:solidFill>
                <a:cs typeface="Arial"/>
              </a:rPr>
              <a:t> during </a:t>
            </a:r>
            <a:r>
              <a:rPr lang="en-US" altLang="fr-FR" sz="2000" i="1" dirty="0" err="1" smtClean="0">
                <a:solidFill>
                  <a:srgbClr val="FF0000"/>
                </a:solidFill>
                <a:cs typeface="Arial"/>
              </a:rPr>
              <a:t>dt.</a:t>
            </a:r>
            <a:endParaRPr lang="en-US" altLang="fr-FR" sz="2000" i="1" dirty="0" smtClean="0">
              <a:solidFill>
                <a:srgbClr val="FF0000"/>
              </a:solidFill>
              <a:cs typeface="Arial"/>
            </a:endParaRPr>
          </a:p>
          <a:p>
            <a:pPr lvl="2" algn="just">
              <a:defRPr/>
            </a:pPr>
            <a:r>
              <a:rPr lang="en-US" altLang="fr-FR" sz="1600" dirty="0" smtClean="0">
                <a:cs typeface="Arial"/>
              </a:rPr>
              <a:t>Bond stretching forces are the most rapidly varying – they impose </a:t>
            </a:r>
            <a:r>
              <a:rPr lang="en-US" altLang="fr-FR" sz="1600" b="1" i="1" dirty="0" err="1" smtClean="0">
                <a:cs typeface="Arial"/>
              </a:rPr>
              <a:t>dt</a:t>
            </a:r>
            <a:r>
              <a:rPr lang="en-US" altLang="fr-FR" sz="1600" b="1" dirty="0" smtClean="0">
                <a:cs typeface="Arial"/>
              </a:rPr>
              <a:t>=10</a:t>
            </a:r>
            <a:r>
              <a:rPr lang="en-US" altLang="fr-FR" sz="1600" b="1" baseline="30000" dirty="0" smtClean="0">
                <a:cs typeface="Arial"/>
              </a:rPr>
              <a:t>-15</a:t>
            </a:r>
            <a:r>
              <a:rPr lang="en-US" altLang="fr-FR" sz="1600" b="1" dirty="0" smtClean="0">
                <a:cs typeface="Arial"/>
              </a:rPr>
              <a:t> s</a:t>
            </a:r>
            <a:endParaRPr lang="en-US" altLang="fr-FR" sz="1600" b="1" dirty="0" smtClean="0"/>
          </a:p>
          <a:p>
            <a:pPr marL="457200" lvl="1" indent="0" algn="just">
              <a:buFontTx/>
              <a:buNone/>
              <a:defRPr/>
            </a:pPr>
            <a:endParaRPr lang="en-US" altLang="fr-FR" sz="2000" dirty="0" smtClean="0"/>
          </a:p>
        </p:txBody>
      </p:sp>
      <p:graphicFrame>
        <p:nvGraphicFramePr>
          <p:cNvPr id="28675" name="Object 9"/>
          <p:cNvGraphicFramePr>
            <a:graphicFrameLocks noChangeAspect="1"/>
          </p:cNvGraphicFramePr>
          <p:nvPr/>
        </p:nvGraphicFramePr>
        <p:xfrm>
          <a:off x="5708650" y="3395663"/>
          <a:ext cx="3079750" cy="388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1" name="Équation" r:id="rId4" imgW="1612900" imgH="203200" progId="Equation.3">
                  <p:embed/>
                </p:oleObj>
              </mc:Choice>
              <mc:Fallback>
                <p:oleObj name="Équation" r:id="rId4" imgW="1612900" imgH="2032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08650" y="3395663"/>
                        <a:ext cx="3079750" cy="388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76" name="Objet 2"/>
          <p:cNvGraphicFramePr>
            <a:graphicFrameLocks noChangeAspect="1"/>
          </p:cNvGraphicFramePr>
          <p:nvPr/>
        </p:nvGraphicFramePr>
        <p:xfrm>
          <a:off x="3822700" y="2552700"/>
          <a:ext cx="5340350" cy="690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2" name="Équation" r:id="rId6" imgW="3733800" imgH="482600" progId="Equation.3">
                  <p:embed/>
                </p:oleObj>
              </mc:Choice>
              <mc:Fallback>
                <p:oleObj name="Équation" r:id="rId6" imgW="3733800" imgH="482600" progId="Equation.3">
                  <p:embed/>
                  <p:pic>
                    <p:nvPicPr>
                      <p:cNvPr id="0" name="Obje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22700" y="2552700"/>
                        <a:ext cx="5340350" cy="690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77" name="Objet 3"/>
          <p:cNvGraphicFramePr>
            <a:graphicFrameLocks noChangeAspect="1"/>
          </p:cNvGraphicFramePr>
          <p:nvPr/>
        </p:nvGraphicFramePr>
        <p:xfrm>
          <a:off x="4935538" y="4452938"/>
          <a:ext cx="4173537" cy="754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3" name="Équation" r:id="rId8" imgW="2184400" imgH="393700" progId="Equation.3">
                  <p:embed/>
                </p:oleObj>
              </mc:Choice>
              <mc:Fallback>
                <p:oleObj name="Équation" r:id="rId8" imgW="2184400" imgH="393700" progId="Equation.3">
                  <p:embed/>
                  <p:pic>
                    <p:nvPicPr>
                      <p:cNvPr id="0" name="Obje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5538" y="4452938"/>
                        <a:ext cx="4173537" cy="754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Espace réservé du contenu 2"/>
          <p:cNvSpPr>
            <a:spLocks noGrp="1"/>
          </p:cNvSpPr>
          <p:nvPr>
            <p:ph idx="1"/>
          </p:nvPr>
        </p:nvSpPr>
        <p:spPr>
          <a:xfrm>
            <a:off x="25400" y="204788"/>
            <a:ext cx="9118600" cy="6584950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en-US" alt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But… a molecule is never alone: need to simulate the its energy exchange with the rest of the Universe…</a:t>
            </a:r>
          </a:p>
          <a:p>
            <a:pPr lvl="1" algn="just">
              <a:defRPr/>
            </a:pPr>
            <a:r>
              <a:rPr lang="en-US" altLang="fr-FR" sz="2000" dirty="0" smtClean="0">
                <a:solidFill>
                  <a:srgbClr val="FF0000"/>
                </a:solidFill>
              </a:rPr>
              <a:t>“</a:t>
            </a:r>
            <a:r>
              <a:rPr lang="en-US" altLang="fr-FR" sz="2000" dirty="0" err="1" smtClean="0">
                <a:solidFill>
                  <a:srgbClr val="FF0000"/>
                </a:solidFill>
              </a:rPr>
              <a:t>Microcanonical</a:t>
            </a:r>
            <a:r>
              <a:rPr lang="en-US" altLang="fr-FR" sz="2000" dirty="0" smtClean="0">
                <a:solidFill>
                  <a:srgbClr val="FF0000"/>
                </a:solidFill>
              </a:rPr>
              <a:t>” (purely Newtonian) dynamics conserves total energy…</a:t>
            </a:r>
          </a:p>
          <a:p>
            <a:pPr lvl="1" algn="just">
              <a:defRPr/>
            </a:pPr>
            <a:r>
              <a:rPr lang="en-US" altLang="fr-FR" sz="2000" dirty="0" err="1" smtClean="0"/>
              <a:t>Langevin</a:t>
            </a:r>
            <a:r>
              <a:rPr lang="en-US" altLang="fr-FR" sz="2000" dirty="0" smtClean="0"/>
              <a:t> dynamics emulates both the intrinsic “viscosity” of the environment (friction term slowing down fast atoms, controlled by </a:t>
            </a:r>
            <a:r>
              <a:rPr lang="en-US" altLang="fr-FR" sz="2000" dirty="0" smtClean="0">
                <a:latin typeface="Symbol" panose="05050102010706020507" pitchFamily="18" charset="2"/>
              </a:rPr>
              <a:t>g</a:t>
            </a:r>
            <a:r>
              <a:rPr lang="en-US" altLang="fr-FR" sz="2000" dirty="0" smtClean="0"/>
              <a:t>) and occasional energy gains due to stochastic collisions with environment atoms (controlled by </a:t>
            </a:r>
            <a:r>
              <a:rPr lang="en-US" altLang="fr-FR" sz="2000" dirty="0" smtClean="0">
                <a:latin typeface="Symbol" panose="05050102010706020507" pitchFamily="18" charset="2"/>
              </a:rPr>
              <a:t>h</a:t>
            </a:r>
            <a:r>
              <a:rPr lang="en-US" altLang="fr-FR" sz="2000" dirty="0" smtClean="0"/>
              <a:t>)</a:t>
            </a:r>
          </a:p>
          <a:p>
            <a:pPr lvl="1" algn="just">
              <a:defRPr/>
            </a:pPr>
            <a:endParaRPr lang="en-US" altLang="fr-FR" sz="2000" dirty="0">
              <a:solidFill>
                <a:srgbClr val="FF0000"/>
              </a:solidFill>
            </a:endParaRPr>
          </a:p>
          <a:p>
            <a:pPr marL="457200" lvl="1" indent="0" algn="just">
              <a:buFontTx/>
              <a:buNone/>
              <a:defRPr/>
            </a:pPr>
            <a:endParaRPr lang="en-US" altLang="fr-FR" sz="2000" dirty="0" smtClean="0">
              <a:solidFill>
                <a:srgbClr val="FF0000"/>
              </a:solidFill>
            </a:endParaRPr>
          </a:p>
          <a:p>
            <a:pPr lvl="1" algn="just">
              <a:defRPr/>
            </a:pPr>
            <a:endParaRPr lang="en-US" altLang="fr-FR" sz="2000" dirty="0">
              <a:solidFill>
                <a:srgbClr val="FF0000"/>
              </a:solidFill>
            </a:endParaRPr>
          </a:p>
          <a:p>
            <a:pPr lvl="1" algn="just">
              <a:defRPr/>
            </a:pPr>
            <a:r>
              <a:rPr lang="en-US" altLang="fr-FR" sz="2000" dirty="0" err="1" smtClean="0">
                <a:solidFill>
                  <a:srgbClr val="FF0000"/>
                </a:solidFill>
              </a:rPr>
              <a:t>Berendsen’s</a:t>
            </a:r>
            <a:r>
              <a:rPr lang="en-US" altLang="fr-FR" sz="2000" dirty="0" smtClean="0">
                <a:solidFill>
                  <a:srgbClr val="FF0000"/>
                </a:solidFill>
              </a:rPr>
              <a:t> empirical “coupling to a thermal bath” basically does the same, with a different formalism.</a:t>
            </a:r>
          </a:p>
          <a:p>
            <a:pPr lvl="1" algn="just">
              <a:defRPr/>
            </a:pPr>
            <a:endParaRPr lang="en-US" altLang="fr-FR" sz="2000" dirty="0">
              <a:solidFill>
                <a:srgbClr val="FF0000"/>
              </a:solidFill>
            </a:endParaRPr>
          </a:p>
          <a:p>
            <a:pPr lvl="1" algn="just">
              <a:defRPr/>
            </a:pPr>
            <a:endParaRPr lang="en-US" altLang="fr-FR" sz="2000" dirty="0" smtClean="0">
              <a:solidFill>
                <a:srgbClr val="FF0000"/>
              </a:solidFill>
            </a:endParaRPr>
          </a:p>
          <a:p>
            <a:pPr lvl="1" algn="just">
              <a:defRPr/>
            </a:pPr>
            <a:endParaRPr lang="en-US" altLang="fr-FR" sz="2000" dirty="0">
              <a:solidFill>
                <a:srgbClr val="FF0000"/>
              </a:solidFill>
            </a:endParaRPr>
          </a:p>
          <a:p>
            <a:pPr lvl="1" algn="just">
              <a:defRPr/>
            </a:pPr>
            <a:endParaRPr lang="en-US" altLang="fr-FR" sz="2000" dirty="0" smtClean="0">
              <a:solidFill>
                <a:srgbClr val="FF0000"/>
              </a:solidFill>
            </a:endParaRPr>
          </a:p>
          <a:p>
            <a:pPr lvl="1" algn="just">
              <a:defRPr/>
            </a:pPr>
            <a:r>
              <a:rPr lang="en-US" altLang="fr-FR" sz="2000" dirty="0" smtClean="0"/>
              <a:t>Nose-Hoover’s formalism is formally proven to be correct from a statistical physics standpoint… but quite tricky to use!</a:t>
            </a:r>
          </a:p>
        </p:txBody>
      </p:sp>
      <p:pic>
        <p:nvPicPr>
          <p:cNvPr id="2969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00" y="2822575"/>
            <a:ext cx="8994775" cy="112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625" y="4725988"/>
            <a:ext cx="7270750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Espace réservé du contenu 2"/>
          <p:cNvSpPr>
            <a:spLocks noGrp="1"/>
          </p:cNvSpPr>
          <p:nvPr>
            <p:ph idx="1"/>
          </p:nvPr>
        </p:nvSpPr>
        <p:spPr>
          <a:xfrm>
            <a:off x="25400" y="204788"/>
            <a:ext cx="9118600" cy="6584950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en-US" alt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Now, a molecule is not interested in </a:t>
            </a:r>
            <a:r>
              <a:rPr lang="en-US" altLang="fr-FR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effectively</a:t>
            </a:r>
            <a:r>
              <a:rPr lang="en-US" alt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exploring its conformational space…</a:t>
            </a:r>
          </a:p>
          <a:p>
            <a:pPr marL="0" indent="0" algn="just">
              <a:buFontTx/>
              <a:buNone/>
              <a:defRPr/>
            </a:pPr>
            <a:endParaRPr lang="en-US" altLang="fr-F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lvl="1" algn="just">
              <a:defRPr/>
            </a:pPr>
            <a:r>
              <a:rPr lang="en-US" altLang="fr-FR" sz="2400" dirty="0" smtClean="0">
                <a:solidFill>
                  <a:srgbClr val="FF0000"/>
                </a:solidFill>
              </a:rPr>
              <a:t>So, it must be pushed towards more efficacious sampling, by creatively “tampering” with Newton’s equations…</a:t>
            </a:r>
          </a:p>
          <a:p>
            <a:pPr lvl="2" algn="just">
              <a:defRPr/>
            </a:pPr>
            <a:r>
              <a:rPr lang="en-US" altLang="fr-FR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Tabu or Memory dynamics</a:t>
            </a:r>
            <a:r>
              <a:rPr lang="en-US" altLang="fr-FR" sz="2000" dirty="0" smtClean="0"/>
              <a:t>, </a:t>
            </a:r>
            <a:r>
              <a:rPr lang="en-US" altLang="fr-FR" sz="2000" dirty="0" err="1" smtClean="0"/>
              <a:t>a.k.a</a:t>
            </a:r>
            <a:r>
              <a:rPr lang="en-US" altLang="fr-FR" sz="2000" dirty="0" smtClean="0"/>
              <a:t> “Poling”: forces the trajectory to become a self-avoiding walk, by means of bias potential terms that are large and positive for geometries similar to already visited ones, and zero outside the already explored phase space domain!</a:t>
            </a:r>
          </a:p>
          <a:p>
            <a:pPr lvl="2" algn="just">
              <a:defRPr/>
            </a:pPr>
            <a:r>
              <a:rPr lang="en-US" altLang="fr-FR" sz="20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Potential Smoothing approaches</a:t>
            </a:r>
            <a:r>
              <a:rPr lang="en-US" altLang="fr-FR" sz="2000" dirty="0" smtClean="0">
                <a:solidFill>
                  <a:srgbClr val="FF0000"/>
                </a:solidFill>
              </a:rPr>
              <a:t>: Artificially lower the high energy barriers of the energy landscape, without modifying the low energy zones – thus ensure for faster transitions…</a:t>
            </a:r>
          </a:p>
          <a:p>
            <a:pPr lvl="2" algn="just">
              <a:defRPr/>
            </a:pPr>
            <a:r>
              <a:rPr lang="en-US" altLang="fr-FR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Adaptive bias</a:t>
            </a:r>
            <a:r>
              <a:rPr lang="en-US" altLang="fr-FR" sz="2000" dirty="0" smtClean="0"/>
              <a:t>: add an extraneous force coupled to some global geometric descriptor (say: gyration radius), thus compelling the algorithm to generate both unfolded, linear and folded, globular geometries</a:t>
            </a:r>
          </a:p>
          <a:p>
            <a:pPr lvl="2" algn="just">
              <a:defRPr/>
            </a:pPr>
            <a:r>
              <a:rPr lang="en-US" altLang="fr-FR" sz="20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Umbrella sampling</a:t>
            </a:r>
            <a:r>
              <a:rPr lang="en-US" altLang="fr-FR" sz="2000" dirty="0" smtClean="0">
                <a:solidFill>
                  <a:srgbClr val="FF0000"/>
                </a:solidFill>
              </a:rPr>
              <a:t>: force the MD trajectory to follow a predefined “reaction path”… if you have a clue on how to define it!</a:t>
            </a:r>
          </a:p>
          <a:p>
            <a:pPr lvl="1" algn="just">
              <a:defRPr/>
            </a:pPr>
            <a:endParaRPr lang="en-US" altLang="fr-FR" sz="2000" dirty="0" smtClean="0">
              <a:solidFill>
                <a:srgbClr val="FF0000"/>
              </a:solidFill>
            </a:endParaRPr>
          </a:p>
          <a:p>
            <a:pPr lvl="1" algn="just">
              <a:defRPr/>
            </a:pPr>
            <a:endParaRPr lang="en-US" altLang="fr-FR" sz="20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Espace réservé du contenu 2"/>
          <p:cNvSpPr>
            <a:spLocks noGrp="1"/>
          </p:cNvSpPr>
          <p:nvPr>
            <p:ph idx="1"/>
          </p:nvPr>
        </p:nvSpPr>
        <p:spPr>
          <a:xfrm>
            <a:off x="414338" y="757238"/>
            <a:ext cx="8501062" cy="5343525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en-US" alt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The Monte Carlo Approach: </a:t>
            </a:r>
            <a:r>
              <a:rPr lang="en-US" altLang="fr-FR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win an Energy Optimum by Playing Dice!</a:t>
            </a:r>
            <a:endParaRPr lang="en-US" altLang="fr-FR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  <a:p>
            <a:pPr lvl="1" eaLnBrk="1" hangingPunct="1">
              <a:defRPr/>
            </a:pPr>
            <a:r>
              <a:rPr lang="en-US" altLang="fr-FR" sz="2400" dirty="0" smtClean="0">
                <a:solidFill>
                  <a:srgbClr val="FF0000"/>
                </a:solidFill>
              </a:rPr>
              <a:t>Take a random geometry</a:t>
            </a:r>
          </a:p>
          <a:p>
            <a:pPr lvl="1" eaLnBrk="1" hangingPunct="1">
              <a:defRPr/>
            </a:pPr>
            <a:r>
              <a:rPr lang="en-US" altLang="fr-FR" sz="2400" dirty="0" smtClean="0"/>
              <a:t>Randomly choose a torsional axis, or some direction in Cartesian space</a:t>
            </a:r>
          </a:p>
          <a:p>
            <a:pPr lvl="1" eaLnBrk="1" hangingPunct="1">
              <a:defRPr/>
            </a:pPr>
            <a:r>
              <a:rPr lang="en-US" altLang="fr-FR" sz="2400" dirty="0" smtClean="0">
                <a:solidFill>
                  <a:srgbClr val="FF0000"/>
                </a:solidFill>
              </a:rPr>
              <a:t>Apply a Random rotation around that axis, or a small step in the chosen Cartesian direction</a:t>
            </a:r>
          </a:p>
          <a:p>
            <a:pPr lvl="1" eaLnBrk="1" hangingPunct="1">
              <a:defRPr/>
            </a:pPr>
            <a:r>
              <a:rPr lang="en-US" altLang="fr-FR" sz="2400" dirty="0" smtClean="0">
                <a:solidFill>
                  <a:srgbClr val="FF0000"/>
                </a:solidFill>
              </a:rPr>
              <a:t>Recalculate the energy of the thereof resulting geometry</a:t>
            </a:r>
          </a:p>
          <a:p>
            <a:pPr lvl="2" eaLnBrk="1" hangingPunct="1">
              <a:defRPr/>
            </a:pPr>
            <a:r>
              <a:rPr lang="en-US" altLang="fr-FR" sz="2000" dirty="0" smtClean="0"/>
              <a:t>If lower – or, at least, not too (!) high by the </a:t>
            </a:r>
            <a:r>
              <a:rPr lang="en-US" altLang="fr-FR" sz="2000" i="1" dirty="0" smtClean="0"/>
              <a:t>Metropolis criterion</a:t>
            </a:r>
            <a:r>
              <a:rPr lang="en-US" altLang="fr-FR" sz="2000" dirty="0" smtClean="0"/>
              <a:t>, accept: make new conformer new “default” geometry”</a:t>
            </a:r>
          </a:p>
          <a:p>
            <a:pPr lvl="2" eaLnBrk="1" hangingPunct="1">
              <a:defRPr/>
            </a:pPr>
            <a:r>
              <a:rPr lang="en-US" altLang="fr-FR" sz="2000" dirty="0" smtClean="0">
                <a:solidFill>
                  <a:srgbClr val="FF0000"/>
                </a:solidFill>
              </a:rPr>
              <a:t>Otherwise, reject – restore ancient geometry</a:t>
            </a:r>
          </a:p>
          <a:p>
            <a:pPr lvl="1" eaLnBrk="1" hangingPunct="1">
              <a:defRPr/>
            </a:pPr>
            <a:r>
              <a:rPr lang="en-US" altLang="fr-FR" sz="2400" dirty="0" smtClean="0"/>
              <a:t>Loop until no further energy drop is observed</a:t>
            </a:r>
          </a:p>
        </p:txBody>
      </p:sp>
      <p:sp>
        <p:nvSpPr>
          <p:cNvPr id="17411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pPr algn="l">
              <a:defRPr/>
            </a:pPr>
            <a:fld id="{117DBDEE-D2FD-4728-8375-2556BC6D34F0}" type="slidenum">
              <a:rPr lang="fr-FR" smtClean="0"/>
              <a:pPr algn="l">
                <a:defRPr/>
              </a:pPr>
              <a:t>26</a:t>
            </a:fld>
            <a:endParaRPr lang="fr-FR" smtClean="0"/>
          </a:p>
        </p:txBody>
      </p:sp>
      <p:grpSp>
        <p:nvGrpSpPr>
          <p:cNvPr id="3" name="Groupe 2"/>
          <p:cNvGrpSpPr>
            <a:grpSpLocks/>
          </p:cNvGrpSpPr>
          <p:nvPr/>
        </p:nvGrpSpPr>
        <p:grpSpPr bwMode="auto">
          <a:xfrm>
            <a:off x="1474788" y="230188"/>
            <a:ext cx="6383337" cy="6397625"/>
            <a:chOff x="-525912" y="1115663"/>
            <a:chExt cx="6383247" cy="6398970"/>
          </a:xfrm>
        </p:grpSpPr>
        <p:pic>
          <p:nvPicPr>
            <p:cNvPr id="35845" name="Picture 5" descr="http://www.casinosformoney.com/wp-content/uploads/slot-machine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25912" y="1115663"/>
              <a:ext cx="6383247" cy="63989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ZoneTexte 1"/>
            <p:cNvSpPr txBox="1"/>
            <p:nvPr/>
          </p:nvSpPr>
          <p:spPr>
            <a:xfrm>
              <a:off x="345613" y="3127448"/>
              <a:ext cx="4640198" cy="1814894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fr-FR" sz="1600" dirty="0" err="1"/>
                <a:t>Metropolis</a:t>
              </a:r>
              <a:r>
                <a:rPr lang="fr-FR" sz="1600" dirty="0"/>
                <a:t> </a:t>
              </a:r>
              <a:r>
                <a:rPr lang="fr-FR" sz="1600" dirty="0" err="1"/>
                <a:t>Criterion</a:t>
              </a:r>
              <a:r>
                <a:rPr lang="fr-FR" sz="1600" dirty="0"/>
                <a:t>:</a:t>
              </a:r>
            </a:p>
            <a:p>
              <a:pPr>
                <a:defRPr/>
              </a:pPr>
              <a:endParaRPr lang="fr-FR" sz="1600" dirty="0"/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  <a:defRPr/>
              </a:pPr>
              <a:r>
                <a:rPr lang="fr-FR" sz="1600" dirty="0" err="1"/>
                <a:t>Calculate</a:t>
              </a:r>
              <a:r>
                <a:rPr lang="fr-FR" sz="1600" dirty="0"/>
                <a:t> </a:t>
              </a:r>
              <a:r>
                <a:rPr lang="fr-FR" sz="1600" i="1" dirty="0"/>
                <a:t>p=</a:t>
              </a:r>
              <a:r>
                <a:rPr lang="fr-FR" sz="1600" i="1" dirty="0" err="1"/>
                <a:t>exp</a:t>
              </a:r>
              <a:r>
                <a:rPr lang="fr-FR" sz="1600" i="1" dirty="0"/>
                <a:t>{-(</a:t>
              </a:r>
              <a:r>
                <a:rPr lang="fr-FR" sz="1600" i="1" dirty="0" err="1"/>
                <a:t>E</a:t>
              </a:r>
              <a:r>
                <a:rPr lang="fr-FR" sz="1600" i="1" baseline="-25000" dirty="0" err="1"/>
                <a:t>current</a:t>
              </a:r>
              <a:r>
                <a:rPr lang="fr-FR" sz="1600" i="1" dirty="0"/>
                <a:t> - </a:t>
              </a:r>
              <a:r>
                <a:rPr lang="fr-FR" sz="1600" i="1" dirty="0" err="1"/>
                <a:t>E</a:t>
              </a:r>
              <a:r>
                <a:rPr lang="fr-FR" sz="1600" i="1" baseline="-25000" dirty="0" err="1"/>
                <a:t>default</a:t>
              </a:r>
              <a:r>
                <a:rPr lang="fr-FR" sz="1600" i="1" dirty="0"/>
                <a:t>)/</a:t>
              </a:r>
              <a:r>
                <a:rPr lang="fr-FR" sz="1600" i="1" dirty="0" err="1"/>
                <a:t>k</a:t>
              </a:r>
              <a:r>
                <a:rPr lang="fr-FR" sz="1600" i="1" baseline="-25000" dirty="0" err="1"/>
                <a:t>B</a:t>
              </a:r>
              <a:r>
                <a:rPr lang="fr-FR" sz="1600" i="1" dirty="0" err="1"/>
                <a:t>T</a:t>
              </a:r>
              <a:r>
                <a:rPr lang="fr-FR" sz="1600" i="1" dirty="0"/>
                <a:t>}</a:t>
              </a: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  <a:defRPr/>
              </a:pPr>
              <a:r>
                <a:rPr lang="fr-FR" sz="1600" dirty="0" err="1"/>
                <a:t>Draw</a:t>
              </a:r>
              <a:r>
                <a:rPr lang="fr-FR" sz="1600" dirty="0"/>
                <a:t> </a:t>
              </a:r>
              <a:r>
                <a:rPr lang="fr-FR" sz="1600" dirty="0" err="1"/>
                <a:t>uniformly</a:t>
              </a:r>
              <a:r>
                <a:rPr lang="fr-FR" sz="1600" dirty="0"/>
                <a:t> </a:t>
              </a:r>
              <a:r>
                <a:rPr lang="fr-FR" sz="1600" dirty="0" err="1"/>
                <a:t>distributed</a:t>
              </a:r>
              <a:r>
                <a:rPr lang="fr-FR" sz="1600" dirty="0"/>
                <a:t> </a:t>
              </a:r>
              <a:r>
                <a:rPr lang="fr-FR" sz="1600" dirty="0" err="1"/>
                <a:t>random</a:t>
              </a:r>
              <a:r>
                <a:rPr lang="fr-FR" sz="1600" dirty="0"/>
                <a:t> </a:t>
              </a:r>
              <a:r>
                <a:rPr lang="fr-FR" sz="1600" dirty="0" err="1"/>
                <a:t>number</a:t>
              </a:r>
              <a:r>
                <a:rPr lang="fr-FR" sz="1600" dirty="0"/>
                <a:t> </a:t>
              </a:r>
              <a:r>
                <a:rPr lang="fr-FR" sz="1600" i="1" dirty="0"/>
                <a:t>r</a:t>
              </a:r>
              <a:endParaRPr lang="fr-FR" sz="1600" dirty="0"/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  <a:defRPr/>
              </a:pPr>
              <a:r>
                <a:rPr lang="fr-FR" sz="1600" dirty="0" err="1"/>
                <a:t>Accept</a:t>
              </a:r>
              <a:r>
                <a:rPr lang="fr-FR" sz="1600" dirty="0"/>
                <a:t> </a:t>
              </a:r>
              <a:r>
                <a:rPr lang="fr-FR" sz="1600" dirty="0" err="1"/>
                <a:t>current</a:t>
              </a:r>
              <a:r>
                <a:rPr lang="fr-FR" sz="1600" dirty="0"/>
                <a:t> state if </a:t>
              </a:r>
              <a:r>
                <a:rPr lang="fr-FR" sz="1600" i="1" dirty="0"/>
                <a:t>r&lt;p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05442" y="4406900"/>
            <a:ext cx="8419381" cy="1362075"/>
          </a:xfrm>
        </p:spPr>
        <p:txBody>
          <a:bodyPr/>
          <a:lstStyle/>
          <a:p>
            <a:r>
              <a:rPr lang="fr-FR" dirty="0" smtClean="0"/>
              <a:t>DEMO: out-of-box </a:t>
            </a:r>
            <a:r>
              <a:rPr lang="fr-FR" dirty="0" err="1" smtClean="0"/>
              <a:t>sampling</a:t>
            </a:r>
            <a:r>
              <a:rPr lang="fr-FR" dirty="0" smtClean="0"/>
              <a:t> </a:t>
            </a:r>
            <a:r>
              <a:rPr lang="fr-FR" dirty="0" err="1" smtClean="0"/>
              <a:t>tools</a:t>
            </a:r>
            <a:r>
              <a:rPr lang="fr-FR" dirty="0" smtClean="0"/>
              <a:t> - </a:t>
            </a:r>
            <a:r>
              <a:rPr lang="fr-FR" dirty="0" err="1" smtClean="0"/>
              <a:t>vegaZZ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53178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457200" y="6267450"/>
            <a:ext cx="2133600" cy="476250"/>
          </a:xfrm>
        </p:spPr>
        <p:txBody>
          <a:bodyPr/>
          <a:lstStyle/>
          <a:p>
            <a:pPr algn="l">
              <a:defRPr/>
            </a:pPr>
            <a:fld id="{D1D5562A-2AAD-4314-BA22-4B705C6F81C1}" type="slidenum">
              <a:rPr lang="fr-FR" smtClean="0"/>
              <a:pPr algn="l">
                <a:defRPr/>
              </a:pPr>
              <a:t>28</a:t>
            </a:fld>
            <a:endParaRPr lang="fr-FR" smtClean="0"/>
          </a:p>
        </p:txBody>
      </p:sp>
      <p:sp>
        <p:nvSpPr>
          <p:cNvPr id="36867" name="Text Box 2"/>
          <p:cNvSpPr txBox="1">
            <a:spLocks noChangeArrowheads="1"/>
          </p:cNvSpPr>
          <p:nvPr/>
        </p:nvSpPr>
        <p:spPr bwMode="auto">
          <a:xfrm>
            <a:off x="1212850" y="2316163"/>
            <a:ext cx="24701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fr-FR" sz="1800" b="1" u="sng"/>
              <a:t>Data representation :</a:t>
            </a:r>
            <a:endParaRPr lang="en-GB" altLang="fr-FR" sz="1800" b="1"/>
          </a:p>
        </p:txBody>
      </p:sp>
      <p:graphicFrame>
        <p:nvGraphicFramePr>
          <p:cNvPr id="31018" name="Group 298"/>
          <p:cNvGraphicFramePr>
            <a:graphicFrameLocks noGrp="1"/>
          </p:cNvGraphicFramePr>
          <p:nvPr/>
        </p:nvGraphicFramePr>
        <p:xfrm>
          <a:off x="911225" y="3009900"/>
          <a:ext cx="6551612" cy="881063"/>
        </p:xfrm>
        <a:graphic>
          <a:graphicData uri="http://schemas.openxmlformats.org/drawingml/2006/table">
            <a:tbl>
              <a:tblPr/>
              <a:tblGrid>
                <a:gridCol w="2181225"/>
                <a:gridCol w="487362"/>
                <a:gridCol w="1709738"/>
                <a:gridCol w="447675"/>
                <a:gridCol w="1725612"/>
              </a:tblGrid>
              <a:tr h="881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« individual »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or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« chromosome »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list of its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torsional angles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865" name="Text Box 145"/>
          <p:cNvSpPr txBox="1">
            <a:spLocks noChangeArrowheads="1"/>
          </p:cNvSpPr>
          <p:nvPr/>
        </p:nvSpPr>
        <p:spPr bwMode="auto">
          <a:xfrm>
            <a:off x="1212850" y="4513263"/>
            <a:ext cx="30416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fr-FR" sz="1800" b="1" u="sng"/>
              <a:t>Population of individuals</a:t>
            </a:r>
            <a:r>
              <a:rPr lang="en-GB" altLang="fr-FR" sz="1800" b="1"/>
              <a:t> :</a:t>
            </a:r>
          </a:p>
        </p:txBody>
      </p:sp>
      <p:grpSp>
        <p:nvGrpSpPr>
          <p:cNvPr id="2" name="Group 297"/>
          <p:cNvGrpSpPr>
            <a:grpSpLocks/>
          </p:cNvGrpSpPr>
          <p:nvPr/>
        </p:nvGrpSpPr>
        <p:grpSpPr bwMode="auto">
          <a:xfrm>
            <a:off x="2447925" y="4979988"/>
            <a:ext cx="3476625" cy="1463675"/>
            <a:chOff x="1707" y="3072"/>
            <a:chExt cx="2190" cy="922"/>
          </a:xfrm>
        </p:grpSpPr>
        <p:sp>
          <p:nvSpPr>
            <p:cNvPr id="36902" name="Rectangle 197"/>
            <p:cNvSpPr>
              <a:spLocks noChangeArrowheads="1"/>
            </p:cNvSpPr>
            <p:nvPr/>
          </p:nvSpPr>
          <p:spPr bwMode="auto">
            <a:xfrm>
              <a:off x="2741" y="3072"/>
              <a:ext cx="186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/>
                <a:t>…</a:t>
              </a:r>
            </a:p>
          </p:txBody>
        </p:sp>
        <p:sp>
          <p:nvSpPr>
            <p:cNvPr id="36903" name="Rectangle 194"/>
            <p:cNvSpPr>
              <a:spLocks noChangeArrowheads="1"/>
            </p:cNvSpPr>
            <p:nvPr/>
          </p:nvSpPr>
          <p:spPr bwMode="auto">
            <a:xfrm>
              <a:off x="2927" y="3072"/>
              <a:ext cx="185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/>
                <a:t>…</a:t>
              </a:r>
            </a:p>
          </p:txBody>
        </p:sp>
        <p:sp>
          <p:nvSpPr>
            <p:cNvPr id="36904" name="Rectangle 191"/>
            <p:cNvSpPr>
              <a:spLocks noChangeArrowheads="1"/>
            </p:cNvSpPr>
            <p:nvPr/>
          </p:nvSpPr>
          <p:spPr bwMode="auto">
            <a:xfrm>
              <a:off x="3112" y="3072"/>
              <a:ext cx="186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/>
                <a:t>...</a:t>
              </a:r>
            </a:p>
          </p:txBody>
        </p:sp>
        <p:sp>
          <p:nvSpPr>
            <p:cNvPr id="36905" name="Rectangle 188"/>
            <p:cNvSpPr>
              <a:spLocks noChangeArrowheads="1"/>
            </p:cNvSpPr>
            <p:nvPr/>
          </p:nvSpPr>
          <p:spPr bwMode="auto">
            <a:xfrm>
              <a:off x="2372" y="3072"/>
              <a:ext cx="186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/>
                <a:t>...</a:t>
              </a:r>
            </a:p>
          </p:txBody>
        </p:sp>
        <p:sp>
          <p:nvSpPr>
            <p:cNvPr id="36906" name="Rectangle 185"/>
            <p:cNvSpPr>
              <a:spLocks noChangeArrowheads="1"/>
            </p:cNvSpPr>
            <p:nvPr/>
          </p:nvSpPr>
          <p:spPr bwMode="auto">
            <a:xfrm>
              <a:off x="2558" y="3072"/>
              <a:ext cx="183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/>
                <a:t>…</a:t>
              </a:r>
            </a:p>
          </p:txBody>
        </p:sp>
        <p:sp>
          <p:nvSpPr>
            <p:cNvPr id="36907" name="Rectangle 179"/>
            <p:cNvSpPr>
              <a:spLocks noChangeArrowheads="1"/>
            </p:cNvSpPr>
            <p:nvPr/>
          </p:nvSpPr>
          <p:spPr bwMode="auto">
            <a:xfrm>
              <a:off x="3298" y="3072"/>
              <a:ext cx="185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/>
                <a:t>…</a:t>
              </a:r>
            </a:p>
          </p:txBody>
        </p:sp>
        <p:sp>
          <p:nvSpPr>
            <p:cNvPr id="36908" name="Rectangle 147"/>
            <p:cNvSpPr>
              <a:spLocks noChangeArrowheads="1"/>
            </p:cNvSpPr>
            <p:nvPr/>
          </p:nvSpPr>
          <p:spPr bwMode="auto">
            <a:xfrm>
              <a:off x="3668" y="3072"/>
              <a:ext cx="229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>
                  <a:latin typeface="Symbol" pitchFamily="18" charset="2"/>
                </a:rPr>
                <a:t>q</a:t>
              </a:r>
              <a:r>
                <a:rPr lang="en-GB" altLang="fr-FR" sz="1000" baseline="46000">
                  <a:latin typeface="Symbol" pitchFamily="18" charset="2"/>
                </a:rPr>
                <a:t>1</a:t>
              </a:r>
              <a:r>
                <a:rPr lang="en-GB" altLang="fr-FR" sz="1000" baseline="-25000"/>
                <a:t>n</a:t>
              </a:r>
            </a:p>
          </p:txBody>
        </p:sp>
        <p:sp>
          <p:nvSpPr>
            <p:cNvPr id="36909" name="Rectangle 149"/>
            <p:cNvSpPr>
              <a:spLocks noChangeArrowheads="1"/>
            </p:cNvSpPr>
            <p:nvPr/>
          </p:nvSpPr>
          <p:spPr bwMode="auto">
            <a:xfrm>
              <a:off x="3483" y="3072"/>
              <a:ext cx="185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/>
                <a:t>…</a:t>
              </a:r>
            </a:p>
          </p:txBody>
        </p:sp>
        <p:sp>
          <p:nvSpPr>
            <p:cNvPr id="36910" name="Rectangle 150"/>
            <p:cNvSpPr>
              <a:spLocks noChangeArrowheads="1"/>
            </p:cNvSpPr>
            <p:nvPr/>
          </p:nvSpPr>
          <p:spPr bwMode="auto">
            <a:xfrm>
              <a:off x="2153" y="3072"/>
              <a:ext cx="219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>
                  <a:latin typeface="Symbol" pitchFamily="18" charset="2"/>
                </a:rPr>
                <a:t>q</a:t>
              </a:r>
              <a:r>
                <a:rPr lang="en-GB" altLang="fr-FR" sz="1000" baseline="46000">
                  <a:latin typeface="Symbol" pitchFamily="18" charset="2"/>
                </a:rPr>
                <a:t>1</a:t>
              </a:r>
              <a:r>
                <a:rPr lang="en-GB" altLang="fr-FR" sz="1000" baseline="-25000">
                  <a:latin typeface="Symbol" pitchFamily="18" charset="2"/>
                </a:rPr>
                <a:t>3</a:t>
              </a:r>
            </a:p>
          </p:txBody>
        </p:sp>
        <p:sp>
          <p:nvSpPr>
            <p:cNvPr id="36911" name="Rectangle 151"/>
            <p:cNvSpPr>
              <a:spLocks noChangeArrowheads="1"/>
            </p:cNvSpPr>
            <p:nvPr/>
          </p:nvSpPr>
          <p:spPr bwMode="auto">
            <a:xfrm>
              <a:off x="1934" y="3072"/>
              <a:ext cx="219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>
                  <a:latin typeface="Symbol" pitchFamily="18" charset="2"/>
                </a:rPr>
                <a:t>q</a:t>
              </a:r>
              <a:r>
                <a:rPr lang="en-GB" altLang="fr-FR" sz="1000" baseline="46000">
                  <a:latin typeface="Symbol" pitchFamily="18" charset="2"/>
                </a:rPr>
                <a:t>1</a:t>
              </a:r>
              <a:r>
                <a:rPr lang="en-GB" altLang="fr-FR" sz="1000" baseline="-25000">
                  <a:latin typeface="Symbol" pitchFamily="18" charset="2"/>
                </a:rPr>
                <a:t>2</a:t>
              </a:r>
            </a:p>
          </p:txBody>
        </p:sp>
        <p:sp>
          <p:nvSpPr>
            <p:cNvPr id="36912" name="Rectangle 152"/>
            <p:cNvSpPr>
              <a:spLocks noChangeArrowheads="1"/>
            </p:cNvSpPr>
            <p:nvPr/>
          </p:nvSpPr>
          <p:spPr bwMode="auto">
            <a:xfrm>
              <a:off x="1715" y="3072"/>
              <a:ext cx="219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>
                  <a:latin typeface="Symbol" pitchFamily="18" charset="2"/>
                </a:rPr>
                <a:t>q</a:t>
              </a:r>
              <a:r>
                <a:rPr lang="en-GB" altLang="fr-FR" sz="1000" baseline="46000">
                  <a:latin typeface="Symbol" pitchFamily="18" charset="2"/>
                </a:rPr>
                <a:t>1</a:t>
              </a:r>
              <a:r>
                <a:rPr lang="en-GB" altLang="fr-FR" sz="1000" baseline="-25000">
                  <a:latin typeface="Symbol" pitchFamily="18" charset="2"/>
                </a:rPr>
                <a:t>1</a:t>
              </a:r>
            </a:p>
          </p:txBody>
        </p:sp>
        <p:sp>
          <p:nvSpPr>
            <p:cNvPr id="36913" name="Line 153"/>
            <p:cNvSpPr>
              <a:spLocks noChangeShapeType="1"/>
            </p:cNvSpPr>
            <p:nvPr/>
          </p:nvSpPr>
          <p:spPr bwMode="auto">
            <a:xfrm>
              <a:off x="1715" y="3072"/>
              <a:ext cx="2182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6914" name="Line 154"/>
            <p:cNvSpPr>
              <a:spLocks noChangeShapeType="1"/>
            </p:cNvSpPr>
            <p:nvPr/>
          </p:nvSpPr>
          <p:spPr bwMode="auto">
            <a:xfrm>
              <a:off x="1715" y="3239"/>
              <a:ext cx="2182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6915" name="Line 155"/>
            <p:cNvSpPr>
              <a:spLocks noChangeShapeType="1"/>
            </p:cNvSpPr>
            <p:nvPr/>
          </p:nvSpPr>
          <p:spPr bwMode="auto">
            <a:xfrm>
              <a:off x="1715" y="3072"/>
              <a:ext cx="0" cy="167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6916" name="Line 156"/>
            <p:cNvSpPr>
              <a:spLocks noChangeShapeType="1"/>
            </p:cNvSpPr>
            <p:nvPr/>
          </p:nvSpPr>
          <p:spPr bwMode="auto">
            <a:xfrm>
              <a:off x="1934" y="3072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6917" name="Line 157"/>
            <p:cNvSpPr>
              <a:spLocks noChangeShapeType="1"/>
            </p:cNvSpPr>
            <p:nvPr/>
          </p:nvSpPr>
          <p:spPr bwMode="auto">
            <a:xfrm>
              <a:off x="2153" y="3072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6918" name="Line 158"/>
            <p:cNvSpPr>
              <a:spLocks noChangeShapeType="1"/>
            </p:cNvSpPr>
            <p:nvPr/>
          </p:nvSpPr>
          <p:spPr bwMode="auto">
            <a:xfrm>
              <a:off x="2372" y="3072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6919" name="Line 159"/>
            <p:cNvSpPr>
              <a:spLocks noChangeShapeType="1"/>
            </p:cNvSpPr>
            <p:nvPr/>
          </p:nvSpPr>
          <p:spPr bwMode="auto">
            <a:xfrm>
              <a:off x="3668" y="3072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6920" name="Line 161"/>
            <p:cNvSpPr>
              <a:spLocks noChangeShapeType="1"/>
            </p:cNvSpPr>
            <p:nvPr/>
          </p:nvSpPr>
          <p:spPr bwMode="auto">
            <a:xfrm>
              <a:off x="3897" y="3072"/>
              <a:ext cx="0" cy="167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6921" name="Line 180"/>
            <p:cNvSpPr>
              <a:spLocks noChangeShapeType="1"/>
            </p:cNvSpPr>
            <p:nvPr/>
          </p:nvSpPr>
          <p:spPr bwMode="auto">
            <a:xfrm>
              <a:off x="3483" y="3072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fr-FR"/>
            </a:p>
          </p:txBody>
        </p:sp>
        <p:sp>
          <p:nvSpPr>
            <p:cNvPr id="36922" name="Line 186"/>
            <p:cNvSpPr>
              <a:spLocks noChangeShapeType="1"/>
            </p:cNvSpPr>
            <p:nvPr/>
          </p:nvSpPr>
          <p:spPr bwMode="auto">
            <a:xfrm>
              <a:off x="2741" y="3072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fr-FR"/>
            </a:p>
          </p:txBody>
        </p:sp>
        <p:sp>
          <p:nvSpPr>
            <p:cNvPr id="36923" name="Line 189"/>
            <p:cNvSpPr>
              <a:spLocks noChangeShapeType="1"/>
            </p:cNvSpPr>
            <p:nvPr/>
          </p:nvSpPr>
          <p:spPr bwMode="auto">
            <a:xfrm>
              <a:off x="2558" y="3072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fr-FR"/>
            </a:p>
          </p:txBody>
        </p:sp>
        <p:sp>
          <p:nvSpPr>
            <p:cNvPr id="36924" name="Line 192"/>
            <p:cNvSpPr>
              <a:spLocks noChangeShapeType="1"/>
            </p:cNvSpPr>
            <p:nvPr/>
          </p:nvSpPr>
          <p:spPr bwMode="auto">
            <a:xfrm>
              <a:off x="3298" y="3072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fr-FR"/>
            </a:p>
          </p:txBody>
        </p:sp>
        <p:sp>
          <p:nvSpPr>
            <p:cNvPr id="36925" name="Line 195"/>
            <p:cNvSpPr>
              <a:spLocks noChangeShapeType="1"/>
            </p:cNvSpPr>
            <p:nvPr/>
          </p:nvSpPr>
          <p:spPr bwMode="auto">
            <a:xfrm>
              <a:off x="3112" y="3072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fr-FR"/>
            </a:p>
          </p:txBody>
        </p:sp>
        <p:sp>
          <p:nvSpPr>
            <p:cNvPr id="36926" name="Line 198"/>
            <p:cNvSpPr>
              <a:spLocks noChangeShapeType="1"/>
            </p:cNvSpPr>
            <p:nvPr/>
          </p:nvSpPr>
          <p:spPr bwMode="auto">
            <a:xfrm>
              <a:off x="2927" y="3072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fr-FR"/>
            </a:p>
          </p:txBody>
        </p:sp>
        <p:sp>
          <p:nvSpPr>
            <p:cNvPr id="36927" name="Rectangle 214"/>
            <p:cNvSpPr>
              <a:spLocks noChangeArrowheads="1"/>
            </p:cNvSpPr>
            <p:nvPr/>
          </p:nvSpPr>
          <p:spPr bwMode="auto">
            <a:xfrm>
              <a:off x="2741" y="3266"/>
              <a:ext cx="186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/>
                <a:t>…</a:t>
              </a:r>
            </a:p>
          </p:txBody>
        </p:sp>
        <p:sp>
          <p:nvSpPr>
            <p:cNvPr id="36928" name="Rectangle 215"/>
            <p:cNvSpPr>
              <a:spLocks noChangeArrowheads="1"/>
            </p:cNvSpPr>
            <p:nvPr/>
          </p:nvSpPr>
          <p:spPr bwMode="auto">
            <a:xfrm>
              <a:off x="2927" y="3266"/>
              <a:ext cx="185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/>
                <a:t>…</a:t>
              </a:r>
            </a:p>
          </p:txBody>
        </p:sp>
        <p:sp>
          <p:nvSpPr>
            <p:cNvPr id="36929" name="Rectangle 216"/>
            <p:cNvSpPr>
              <a:spLocks noChangeArrowheads="1"/>
            </p:cNvSpPr>
            <p:nvPr/>
          </p:nvSpPr>
          <p:spPr bwMode="auto">
            <a:xfrm>
              <a:off x="3112" y="3266"/>
              <a:ext cx="186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/>
                <a:t>...</a:t>
              </a:r>
            </a:p>
          </p:txBody>
        </p:sp>
        <p:sp>
          <p:nvSpPr>
            <p:cNvPr id="36930" name="Rectangle 217"/>
            <p:cNvSpPr>
              <a:spLocks noChangeArrowheads="1"/>
            </p:cNvSpPr>
            <p:nvPr/>
          </p:nvSpPr>
          <p:spPr bwMode="auto">
            <a:xfrm>
              <a:off x="2372" y="3266"/>
              <a:ext cx="186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/>
                <a:t>...</a:t>
              </a:r>
            </a:p>
          </p:txBody>
        </p:sp>
        <p:sp>
          <p:nvSpPr>
            <p:cNvPr id="36931" name="Rectangle 218"/>
            <p:cNvSpPr>
              <a:spLocks noChangeArrowheads="1"/>
            </p:cNvSpPr>
            <p:nvPr/>
          </p:nvSpPr>
          <p:spPr bwMode="auto">
            <a:xfrm>
              <a:off x="2558" y="3266"/>
              <a:ext cx="183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/>
                <a:t>…</a:t>
              </a:r>
            </a:p>
          </p:txBody>
        </p:sp>
        <p:sp>
          <p:nvSpPr>
            <p:cNvPr id="36932" name="Rectangle 219"/>
            <p:cNvSpPr>
              <a:spLocks noChangeArrowheads="1"/>
            </p:cNvSpPr>
            <p:nvPr/>
          </p:nvSpPr>
          <p:spPr bwMode="auto">
            <a:xfrm>
              <a:off x="3298" y="3266"/>
              <a:ext cx="185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/>
                <a:t>…</a:t>
              </a:r>
            </a:p>
          </p:txBody>
        </p:sp>
        <p:sp>
          <p:nvSpPr>
            <p:cNvPr id="36933" name="Rectangle 220"/>
            <p:cNvSpPr>
              <a:spLocks noChangeArrowheads="1"/>
            </p:cNvSpPr>
            <p:nvPr/>
          </p:nvSpPr>
          <p:spPr bwMode="auto">
            <a:xfrm>
              <a:off x="3668" y="3266"/>
              <a:ext cx="229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>
                  <a:latin typeface="Symbol" pitchFamily="18" charset="2"/>
                </a:rPr>
                <a:t>q</a:t>
              </a:r>
              <a:r>
                <a:rPr lang="en-GB" altLang="fr-FR" sz="1000" baseline="46000">
                  <a:latin typeface="Symbol" pitchFamily="18" charset="2"/>
                </a:rPr>
                <a:t>2</a:t>
              </a:r>
              <a:r>
                <a:rPr lang="en-GB" altLang="fr-FR" sz="1000" baseline="-25000"/>
                <a:t>n</a:t>
              </a:r>
            </a:p>
          </p:txBody>
        </p:sp>
        <p:sp>
          <p:nvSpPr>
            <p:cNvPr id="36934" name="Rectangle 221"/>
            <p:cNvSpPr>
              <a:spLocks noChangeArrowheads="1"/>
            </p:cNvSpPr>
            <p:nvPr/>
          </p:nvSpPr>
          <p:spPr bwMode="auto">
            <a:xfrm>
              <a:off x="3483" y="3266"/>
              <a:ext cx="185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/>
                <a:t>…</a:t>
              </a:r>
            </a:p>
          </p:txBody>
        </p:sp>
        <p:sp>
          <p:nvSpPr>
            <p:cNvPr id="36935" name="Rectangle 222"/>
            <p:cNvSpPr>
              <a:spLocks noChangeArrowheads="1"/>
            </p:cNvSpPr>
            <p:nvPr/>
          </p:nvSpPr>
          <p:spPr bwMode="auto">
            <a:xfrm>
              <a:off x="2153" y="3266"/>
              <a:ext cx="219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>
                  <a:latin typeface="Symbol" pitchFamily="18" charset="2"/>
                </a:rPr>
                <a:t>q</a:t>
              </a:r>
              <a:r>
                <a:rPr lang="en-GB" altLang="fr-FR" sz="1000" baseline="46000">
                  <a:latin typeface="Symbol" pitchFamily="18" charset="2"/>
                </a:rPr>
                <a:t>2</a:t>
              </a:r>
              <a:r>
                <a:rPr lang="en-GB" altLang="fr-FR" sz="1000" baseline="-25000">
                  <a:latin typeface="Symbol" pitchFamily="18" charset="2"/>
                </a:rPr>
                <a:t>3</a:t>
              </a:r>
            </a:p>
          </p:txBody>
        </p:sp>
        <p:sp>
          <p:nvSpPr>
            <p:cNvPr id="36936" name="Rectangle 223"/>
            <p:cNvSpPr>
              <a:spLocks noChangeArrowheads="1"/>
            </p:cNvSpPr>
            <p:nvPr/>
          </p:nvSpPr>
          <p:spPr bwMode="auto">
            <a:xfrm>
              <a:off x="1934" y="3266"/>
              <a:ext cx="219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>
                  <a:latin typeface="Symbol" pitchFamily="18" charset="2"/>
                </a:rPr>
                <a:t>q</a:t>
              </a:r>
              <a:r>
                <a:rPr lang="en-GB" altLang="fr-FR" sz="1000" baseline="46000">
                  <a:latin typeface="Symbol" pitchFamily="18" charset="2"/>
                </a:rPr>
                <a:t>2</a:t>
              </a:r>
              <a:r>
                <a:rPr lang="en-GB" altLang="fr-FR" sz="1000" baseline="-25000">
                  <a:latin typeface="Symbol" pitchFamily="18" charset="2"/>
                </a:rPr>
                <a:t>2</a:t>
              </a:r>
            </a:p>
          </p:txBody>
        </p:sp>
        <p:sp>
          <p:nvSpPr>
            <p:cNvPr id="36937" name="Rectangle 224"/>
            <p:cNvSpPr>
              <a:spLocks noChangeArrowheads="1"/>
            </p:cNvSpPr>
            <p:nvPr/>
          </p:nvSpPr>
          <p:spPr bwMode="auto">
            <a:xfrm>
              <a:off x="1715" y="3266"/>
              <a:ext cx="219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>
                  <a:latin typeface="Symbol" pitchFamily="18" charset="2"/>
                </a:rPr>
                <a:t>q</a:t>
              </a:r>
              <a:r>
                <a:rPr lang="en-GB" altLang="fr-FR" sz="1000" baseline="46000">
                  <a:latin typeface="Symbol" pitchFamily="18" charset="2"/>
                </a:rPr>
                <a:t>2</a:t>
              </a:r>
              <a:r>
                <a:rPr lang="en-GB" altLang="fr-FR" sz="1000" baseline="-25000">
                  <a:latin typeface="Symbol" pitchFamily="18" charset="2"/>
                </a:rPr>
                <a:t>1</a:t>
              </a:r>
            </a:p>
          </p:txBody>
        </p:sp>
        <p:sp>
          <p:nvSpPr>
            <p:cNvPr id="36938" name="Line 225"/>
            <p:cNvSpPr>
              <a:spLocks noChangeShapeType="1"/>
            </p:cNvSpPr>
            <p:nvPr/>
          </p:nvSpPr>
          <p:spPr bwMode="auto">
            <a:xfrm>
              <a:off x="1715" y="3266"/>
              <a:ext cx="2182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6939" name="Line 226"/>
            <p:cNvSpPr>
              <a:spLocks noChangeShapeType="1"/>
            </p:cNvSpPr>
            <p:nvPr/>
          </p:nvSpPr>
          <p:spPr bwMode="auto">
            <a:xfrm>
              <a:off x="1715" y="3433"/>
              <a:ext cx="2182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6940" name="Line 227"/>
            <p:cNvSpPr>
              <a:spLocks noChangeShapeType="1"/>
            </p:cNvSpPr>
            <p:nvPr/>
          </p:nvSpPr>
          <p:spPr bwMode="auto">
            <a:xfrm>
              <a:off x="1715" y="3266"/>
              <a:ext cx="0" cy="167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6941" name="Line 228"/>
            <p:cNvSpPr>
              <a:spLocks noChangeShapeType="1"/>
            </p:cNvSpPr>
            <p:nvPr/>
          </p:nvSpPr>
          <p:spPr bwMode="auto">
            <a:xfrm>
              <a:off x="1934" y="3266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6942" name="Line 229"/>
            <p:cNvSpPr>
              <a:spLocks noChangeShapeType="1"/>
            </p:cNvSpPr>
            <p:nvPr/>
          </p:nvSpPr>
          <p:spPr bwMode="auto">
            <a:xfrm>
              <a:off x="2153" y="3266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6943" name="Line 230"/>
            <p:cNvSpPr>
              <a:spLocks noChangeShapeType="1"/>
            </p:cNvSpPr>
            <p:nvPr/>
          </p:nvSpPr>
          <p:spPr bwMode="auto">
            <a:xfrm>
              <a:off x="2372" y="3266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6944" name="Line 231"/>
            <p:cNvSpPr>
              <a:spLocks noChangeShapeType="1"/>
            </p:cNvSpPr>
            <p:nvPr/>
          </p:nvSpPr>
          <p:spPr bwMode="auto">
            <a:xfrm>
              <a:off x="3668" y="3266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6945" name="Line 232"/>
            <p:cNvSpPr>
              <a:spLocks noChangeShapeType="1"/>
            </p:cNvSpPr>
            <p:nvPr/>
          </p:nvSpPr>
          <p:spPr bwMode="auto">
            <a:xfrm>
              <a:off x="3897" y="3266"/>
              <a:ext cx="0" cy="167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6946" name="Line 233"/>
            <p:cNvSpPr>
              <a:spLocks noChangeShapeType="1"/>
            </p:cNvSpPr>
            <p:nvPr/>
          </p:nvSpPr>
          <p:spPr bwMode="auto">
            <a:xfrm>
              <a:off x="3483" y="3266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fr-FR"/>
            </a:p>
          </p:txBody>
        </p:sp>
        <p:sp>
          <p:nvSpPr>
            <p:cNvPr id="36947" name="Line 234"/>
            <p:cNvSpPr>
              <a:spLocks noChangeShapeType="1"/>
            </p:cNvSpPr>
            <p:nvPr/>
          </p:nvSpPr>
          <p:spPr bwMode="auto">
            <a:xfrm>
              <a:off x="2741" y="3266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fr-FR"/>
            </a:p>
          </p:txBody>
        </p:sp>
        <p:sp>
          <p:nvSpPr>
            <p:cNvPr id="36948" name="Line 235"/>
            <p:cNvSpPr>
              <a:spLocks noChangeShapeType="1"/>
            </p:cNvSpPr>
            <p:nvPr/>
          </p:nvSpPr>
          <p:spPr bwMode="auto">
            <a:xfrm>
              <a:off x="2558" y="3266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fr-FR"/>
            </a:p>
          </p:txBody>
        </p:sp>
        <p:sp>
          <p:nvSpPr>
            <p:cNvPr id="36949" name="Line 236"/>
            <p:cNvSpPr>
              <a:spLocks noChangeShapeType="1"/>
            </p:cNvSpPr>
            <p:nvPr/>
          </p:nvSpPr>
          <p:spPr bwMode="auto">
            <a:xfrm>
              <a:off x="3298" y="3266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fr-FR"/>
            </a:p>
          </p:txBody>
        </p:sp>
        <p:sp>
          <p:nvSpPr>
            <p:cNvPr id="36950" name="Line 237"/>
            <p:cNvSpPr>
              <a:spLocks noChangeShapeType="1"/>
            </p:cNvSpPr>
            <p:nvPr/>
          </p:nvSpPr>
          <p:spPr bwMode="auto">
            <a:xfrm>
              <a:off x="3112" y="3266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fr-FR"/>
            </a:p>
          </p:txBody>
        </p:sp>
        <p:sp>
          <p:nvSpPr>
            <p:cNvPr id="36951" name="Line 238"/>
            <p:cNvSpPr>
              <a:spLocks noChangeShapeType="1"/>
            </p:cNvSpPr>
            <p:nvPr/>
          </p:nvSpPr>
          <p:spPr bwMode="auto">
            <a:xfrm>
              <a:off x="2927" y="3266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fr-FR"/>
            </a:p>
          </p:txBody>
        </p:sp>
        <p:sp>
          <p:nvSpPr>
            <p:cNvPr id="36952" name="Rectangle 240"/>
            <p:cNvSpPr>
              <a:spLocks noChangeArrowheads="1"/>
            </p:cNvSpPr>
            <p:nvPr/>
          </p:nvSpPr>
          <p:spPr bwMode="auto">
            <a:xfrm>
              <a:off x="2741" y="3461"/>
              <a:ext cx="186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/>
                <a:t>…</a:t>
              </a:r>
            </a:p>
          </p:txBody>
        </p:sp>
        <p:sp>
          <p:nvSpPr>
            <p:cNvPr id="36953" name="Rectangle 241"/>
            <p:cNvSpPr>
              <a:spLocks noChangeArrowheads="1"/>
            </p:cNvSpPr>
            <p:nvPr/>
          </p:nvSpPr>
          <p:spPr bwMode="auto">
            <a:xfrm>
              <a:off x="2927" y="3461"/>
              <a:ext cx="185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/>
                <a:t>…</a:t>
              </a:r>
            </a:p>
          </p:txBody>
        </p:sp>
        <p:sp>
          <p:nvSpPr>
            <p:cNvPr id="36954" name="Rectangle 242"/>
            <p:cNvSpPr>
              <a:spLocks noChangeArrowheads="1"/>
            </p:cNvSpPr>
            <p:nvPr/>
          </p:nvSpPr>
          <p:spPr bwMode="auto">
            <a:xfrm>
              <a:off x="3112" y="3461"/>
              <a:ext cx="186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/>
                <a:t>...</a:t>
              </a:r>
            </a:p>
          </p:txBody>
        </p:sp>
        <p:sp>
          <p:nvSpPr>
            <p:cNvPr id="36955" name="Rectangle 243"/>
            <p:cNvSpPr>
              <a:spLocks noChangeArrowheads="1"/>
            </p:cNvSpPr>
            <p:nvPr/>
          </p:nvSpPr>
          <p:spPr bwMode="auto">
            <a:xfrm>
              <a:off x="2372" y="3461"/>
              <a:ext cx="186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/>
                <a:t>...</a:t>
              </a:r>
            </a:p>
          </p:txBody>
        </p:sp>
        <p:sp>
          <p:nvSpPr>
            <p:cNvPr id="36956" name="Rectangle 244"/>
            <p:cNvSpPr>
              <a:spLocks noChangeArrowheads="1"/>
            </p:cNvSpPr>
            <p:nvPr/>
          </p:nvSpPr>
          <p:spPr bwMode="auto">
            <a:xfrm>
              <a:off x="2558" y="3461"/>
              <a:ext cx="183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/>
                <a:t>…</a:t>
              </a:r>
            </a:p>
          </p:txBody>
        </p:sp>
        <p:sp>
          <p:nvSpPr>
            <p:cNvPr id="36957" name="Rectangle 245"/>
            <p:cNvSpPr>
              <a:spLocks noChangeArrowheads="1"/>
            </p:cNvSpPr>
            <p:nvPr/>
          </p:nvSpPr>
          <p:spPr bwMode="auto">
            <a:xfrm>
              <a:off x="3298" y="3461"/>
              <a:ext cx="185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/>
                <a:t>…</a:t>
              </a:r>
            </a:p>
          </p:txBody>
        </p:sp>
        <p:sp>
          <p:nvSpPr>
            <p:cNvPr id="36958" name="Rectangle 246"/>
            <p:cNvSpPr>
              <a:spLocks noChangeArrowheads="1"/>
            </p:cNvSpPr>
            <p:nvPr/>
          </p:nvSpPr>
          <p:spPr bwMode="auto">
            <a:xfrm>
              <a:off x="3668" y="3461"/>
              <a:ext cx="229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>
                  <a:latin typeface="Symbol" pitchFamily="18" charset="2"/>
                </a:rPr>
                <a:t>q</a:t>
              </a:r>
              <a:r>
                <a:rPr lang="en-GB" altLang="fr-FR" sz="1000" baseline="46000">
                  <a:latin typeface="Symbol" pitchFamily="18" charset="2"/>
                </a:rPr>
                <a:t>3</a:t>
              </a:r>
              <a:r>
                <a:rPr lang="en-GB" altLang="fr-FR" sz="1000" baseline="-25000"/>
                <a:t>n</a:t>
              </a:r>
            </a:p>
          </p:txBody>
        </p:sp>
        <p:sp>
          <p:nvSpPr>
            <p:cNvPr id="36959" name="Rectangle 247"/>
            <p:cNvSpPr>
              <a:spLocks noChangeArrowheads="1"/>
            </p:cNvSpPr>
            <p:nvPr/>
          </p:nvSpPr>
          <p:spPr bwMode="auto">
            <a:xfrm>
              <a:off x="3483" y="3461"/>
              <a:ext cx="185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/>
                <a:t>…</a:t>
              </a:r>
            </a:p>
          </p:txBody>
        </p:sp>
        <p:sp>
          <p:nvSpPr>
            <p:cNvPr id="36960" name="Rectangle 248"/>
            <p:cNvSpPr>
              <a:spLocks noChangeArrowheads="1"/>
            </p:cNvSpPr>
            <p:nvPr/>
          </p:nvSpPr>
          <p:spPr bwMode="auto">
            <a:xfrm>
              <a:off x="2153" y="3461"/>
              <a:ext cx="219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>
                  <a:latin typeface="Symbol" pitchFamily="18" charset="2"/>
                </a:rPr>
                <a:t>q</a:t>
              </a:r>
              <a:r>
                <a:rPr lang="en-GB" altLang="fr-FR" sz="1000" baseline="46000">
                  <a:latin typeface="Symbol" pitchFamily="18" charset="2"/>
                </a:rPr>
                <a:t>3</a:t>
              </a:r>
              <a:r>
                <a:rPr lang="en-GB" altLang="fr-FR" sz="1000" baseline="-25000">
                  <a:latin typeface="Symbol" pitchFamily="18" charset="2"/>
                </a:rPr>
                <a:t>3</a:t>
              </a:r>
            </a:p>
          </p:txBody>
        </p:sp>
        <p:sp>
          <p:nvSpPr>
            <p:cNvPr id="36961" name="Rectangle 249"/>
            <p:cNvSpPr>
              <a:spLocks noChangeArrowheads="1"/>
            </p:cNvSpPr>
            <p:nvPr/>
          </p:nvSpPr>
          <p:spPr bwMode="auto">
            <a:xfrm>
              <a:off x="1934" y="3461"/>
              <a:ext cx="219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>
                  <a:latin typeface="Symbol" pitchFamily="18" charset="2"/>
                </a:rPr>
                <a:t>q</a:t>
              </a:r>
              <a:r>
                <a:rPr lang="en-GB" altLang="fr-FR" sz="1000" baseline="46000">
                  <a:latin typeface="Symbol" pitchFamily="18" charset="2"/>
                </a:rPr>
                <a:t>3</a:t>
              </a:r>
              <a:r>
                <a:rPr lang="en-GB" altLang="fr-FR" sz="1000" baseline="-25000">
                  <a:latin typeface="Symbol" pitchFamily="18" charset="2"/>
                </a:rPr>
                <a:t>2</a:t>
              </a:r>
            </a:p>
          </p:txBody>
        </p:sp>
        <p:sp>
          <p:nvSpPr>
            <p:cNvPr id="36962" name="Rectangle 250"/>
            <p:cNvSpPr>
              <a:spLocks noChangeArrowheads="1"/>
            </p:cNvSpPr>
            <p:nvPr/>
          </p:nvSpPr>
          <p:spPr bwMode="auto">
            <a:xfrm>
              <a:off x="1715" y="3461"/>
              <a:ext cx="219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>
                  <a:latin typeface="Symbol" pitchFamily="18" charset="2"/>
                </a:rPr>
                <a:t>q</a:t>
              </a:r>
              <a:r>
                <a:rPr lang="en-GB" altLang="fr-FR" sz="1000" baseline="46000">
                  <a:latin typeface="Symbol" pitchFamily="18" charset="2"/>
                </a:rPr>
                <a:t>3</a:t>
              </a:r>
              <a:r>
                <a:rPr lang="en-GB" altLang="fr-FR" sz="1000" baseline="-25000">
                  <a:latin typeface="Symbol" pitchFamily="18" charset="2"/>
                </a:rPr>
                <a:t>1</a:t>
              </a:r>
            </a:p>
          </p:txBody>
        </p:sp>
        <p:sp>
          <p:nvSpPr>
            <p:cNvPr id="36963" name="Line 251"/>
            <p:cNvSpPr>
              <a:spLocks noChangeShapeType="1"/>
            </p:cNvSpPr>
            <p:nvPr/>
          </p:nvSpPr>
          <p:spPr bwMode="auto">
            <a:xfrm>
              <a:off x="1715" y="3461"/>
              <a:ext cx="2182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6964" name="Line 252"/>
            <p:cNvSpPr>
              <a:spLocks noChangeShapeType="1"/>
            </p:cNvSpPr>
            <p:nvPr/>
          </p:nvSpPr>
          <p:spPr bwMode="auto">
            <a:xfrm>
              <a:off x="1715" y="3628"/>
              <a:ext cx="2182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6965" name="Line 253"/>
            <p:cNvSpPr>
              <a:spLocks noChangeShapeType="1"/>
            </p:cNvSpPr>
            <p:nvPr/>
          </p:nvSpPr>
          <p:spPr bwMode="auto">
            <a:xfrm>
              <a:off x="1715" y="3461"/>
              <a:ext cx="0" cy="167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6966" name="Line 254"/>
            <p:cNvSpPr>
              <a:spLocks noChangeShapeType="1"/>
            </p:cNvSpPr>
            <p:nvPr/>
          </p:nvSpPr>
          <p:spPr bwMode="auto">
            <a:xfrm>
              <a:off x="1934" y="3461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6967" name="Line 255"/>
            <p:cNvSpPr>
              <a:spLocks noChangeShapeType="1"/>
            </p:cNvSpPr>
            <p:nvPr/>
          </p:nvSpPr>
          <p:spPr bwMode="auto">
            <a:xfrm>
              <a:off x="2153" y="3461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6968" name="Line 256"/>
            <p:cNvSpPr>
              <a:spLocks noChangeShapeType="1"/>
            </p:cNvSpPr>
            <p:nvPr/>
          </p:nvSpPr>
          <p:spPr bwMode="auto">
            <a:xfrm>
              <a:off x="2372" y="3461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6969" name="Line 257"/>
            <p:cNvSpPr>
              <a:spLocks noChangeShapeType="1"/>
            </p:cNvSpPr>
            <p:nvPr/>
          </p:nvSpPr>
          <p:spPr bwMode="auto">
            <a:xfrm>
              <a:off x="3668" y="3461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6970" name="Line 258"/>
            <p:cNvSpPr>
              <a:spLocks noChangeShapeType="1"/>
            </p:cNvSpPr>
            <p:nvPr/>
          </p:nvSpPr>
          <p:spPr bwMode="auto">
            <a:xfrm>
              <a:off x="3897" y="3461"/>
              <a:ext cx="0" cy="167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6971" name="Line 259"/>
            <p:cNvSpPr>
              <a:spLocks noChangeShapeType="1"/>
            </p:cNvSpPr>
            <p:nvPr/>
          </p:nvSpPr>
          <p:spPr bwMode="auto">
            <a:xfrm>
              <a:off x="3483" y="3461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fr-FR"/>
            </a:p>
          </p:txBody>
        </p:sp>
        <p:sp>
          <p:nvSpPr>
            <p:cNvPr id="36972" name="Line 260"/>
            <p:cNvSpPr>
              <a:spLocks noChangeShapeType="1"/>
            </p:cNvSpPr>
            <p:nvPr/>
          </p:nvSpPr>
          <p:spPr bwMode="auto">
            <a:xfrm>
              <a:off x="2741" y="3461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fr-FR"/>
            </a:p>
          </p:txBody>
        </p:sp>
        <p:sp>
          <p:nvSpPr>
            <p:cNvPr id="36973" name="Line 261"/>
            <p:cNvSpPr>
              <a:spLocks noChangeShapeType="1"/>
            </p:cNvSpPr>
            <p:nvPr/>
          </p:nvSpPr>
          <p:spPr bwMode="auto">
            <a:xfrm>
              <a:off x="2558" y="3461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fr-FR"/>
            </a:p>
          </p:txBody>
        </p:sp>
        <p:sp>
          <p:nvSpPr>
            <p:cNvPr id="36974" name="Line 262"/>
            <p:cNvSpPr>
              <a:spLocks noChangeShapeType="1"/>
            </p:cNvSpPr>
            <p:nvPr/>
          </p:nvSpPr>
          <p:spPr bwMode="auto">
            <a:xfrm>
              <a:off x="3298" y="3461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fr-FR"/>
            </a:p>
          </p:txBody>
        </p:sp>
        <p:sp>
          <p:nvSpPr>
            <p:cNvPr id="36975" name="Line 263"/>
            <p:cNvSpPr>
              <a:spLocks noChangeShapeType="1"/>
            </p:cNvSpPr>
            <p:nvPr/>
          </p:nvSpPr>
          <p:spPr bwMode="auto">
            <a:xfrm>
              <a:off x="3112" y="3461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fr-FR"/>
            </a:p>
          </p:txBody>
        </p:sp>
        <p:sp>
          <p:nvSpPr>
            <p:cNvPr id="36976" name="Line 264"/>
            <p:cNvSpPr>
              <a:spLocks noChangeShapeType="1"/>
            </p:cNvSpPr>
            <p:nvPr/>
          </p:nvSpPr>
          <p:spPr bwMode="auto">
            <a:xfrm>
              <a:off x="2927" y="3461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fr-FR"/>
            </a:p>
          </p:txBody>
        </p:sp>
        <p:sp>
          <p:nvSpPr>
            <p:cNvPr id="36977" name="Rectangle 266"/>
            <p:cNvSpPr>
              <a:spLocks noChangeArrowheads="1"/>
            </p:cNvSpPr>
            <p:nvPr/>
          </p:nvSpPr>
          <p:spPr bwMode="auto">
            <a:xfrm>
              <a:off x="2741" y="3655"/>
              <a:ext cx="186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/>
                <a:t>…</a:t>
              </a:r>
            </a:p>
          </p:txBody>
        </p:sp>
        <p:sp>
          <p:nvSpPr>
            <p:cNvPr id="36978" name="Rectangle 267"/>
            <p:cNvSpPr>
              <a:spLocks noChangeArrowheads="1"/>
            </p:cNvSpPr>
            <p:nvPr/>
          </p:nvSpPr>
          <p:spPr bwMode="auto">
            <a:xfrm>
              <a:off x="2927" y="3655"/>
              <a:ext cx="185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/>
                <a:t>…</a:t>
              </a:r>
            </a:p>
          </p:txBody>
        </p:sp>
        <p:sp>
          <p:nvSpPr>
            <p:cNvPr id="36979" name="Rectangle 268"/>
            <p:cNvSpPr>
              <a:spLocks noChangeArrowheads="1"/>
            </p:cNvSpPr>
            <p:nvPr/>
          </p:nvSpPr>
          <p:spPr bwMode="auto">
            <a:xfrm>
              <a:off x="3112" y="3655"/>
              <a:ext cx="186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/>
                <a:t>...</a:t>
              </a:r>
            </a:p>
          </p:txBody>
        </p:sp>
        <p:sp>
          <p:nvSpPr>
            <p:cNvPr id="36980" name="Rectangle 269"/>
            <p:cNvSpPr>
              <a:spLocks noChangeArrowheads="1"/>
            </p:cNvSpPr>
            <p:nvPr/>
          </p:nvSpPr>
          <p:spPr bwMode="auto">
            <a:xfrm>
              <a:off x="2372" y="3655"/>
              <a:ext cx="186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/>
                <a:t>...</a:t>
              </a:r>
            </a:p>
          </p:txBody>
        </p:sp>
        <p:sp>
          <p:nvSpPr>
            <p:cNvPr id="36981" name="Rectangle 270"/>
            <p:cNvSpPr>
              <a:spLocks noChangeArrowheads="1"/>
            </p:cNvSpPr>
            <p:nvPr/>
          </p:nvSpPr>
          <p:spPr bwMode="auto">
            <a:xfrm>
              <a:off x="2558" y="3655"/>
              <a:ext cx="183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/>
                <a:t>…</a:t>
              </a:r>
            </a:p>
          </p:txBody>
        </p:sp>
        <p:sp>
          <p:nvSpPr>
            <p:cNvPr id="36982" name="Rectangle 271"/>
            <p:cNvSpPr>
              <a:spLocks noChangeArrowheads="1"/>
            </p:cNvSpPr>
            <p:nvPr/>
          </p:nvSpPr>
          <p:spPr bwMode="auto">
            <a:xfrm>
              <a:off x="3298" y="3655"/>
              <a:ext cx="185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/>
                <a:t>…</a:t>
              </a:r>
            </a:p>
          </p:txBody>
        </p:sp>
        <p:sp>
          <p:nvSpPr>
            <p:cNvPr id="36983" name="Rectangle 272"/>
            <p:cNvSpPr>
              <a:spLocks noChangeArrowheads="1"/>
            </p:cNvSpPr>
            <p:nvPr/>
          </p:nvSpPr>
          <p:spPr bwMode="auto">
            <a:xfrm>
              <a:off x="3668" y="3655"/>
              <a:ext cx="229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>
                  <a:latin typeface="Symbol" pitchFamily="18" charset="2"/>
                </a:rPr>
                <a:t>q</a:t>
              </a:r>
              <a:r>
                <a:rPr lang="en-GB" altLang="fr-FR" sz="1000" baseline="46000">
                  <a:latin typeface="Symbol" pitchFamily="18" charset="2"/>
                </a:rPr>
                <a:t>4</a:t>
              </a:r>
              <a:r>
                <a:rPr lang="en-GB" altLang="fr-FR" sz="1000" baseline="-25000"/>
                <a:t>n</a:t>
              </a:r>
            </a:p>
          </p:txBody>
        </p:sp>
        <p:sp>
          <p:nvSpPr>
            <p:cNvPr id="36984" name="Rectangle 273"/>
            <p:cNvSpPr>
              <a:spLocks noChangeArrowheads="1"/>
            </p:cNvSpPr>
            <p:nvPr/>
          </p:nvSpPr>
          <p:spPr bwMode="auto">
            <a:xfrm>
              <a:off x="3483" y="3655"/>
              <a:ext cx="185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/>
                <a:t>…</a:t>
              </a:r>
            </a:p>
          </p:txBody>
        </p:sp>
        <p:sp>
          <p:nvSpPr>
            <p:cNvPr id="36985" name="Rectangle 274"/>
            <p:cNvSpPr>
              <a:spLocks noChangeArrowheads="1"/>
            </p:cNvSpPr>
            <p:nvPr/>
          </p:nvSpPr>
          <p:spPr bwMode="auto">
            <a:xfrm>
              <a:off x="2153" y="3655"/>
              <a:ext cx="219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>
                  <a:latin typeface="Symbol" pitchFamily="18" charset="2"/>
                </a:rPr>
                <a:t>q</a:t>
              </a:r>
              <a:r>
                <a:rPr lang="en-GB" altLang="fr-FR" sz="1000" baseline="46000">
                  <a:latin typeface="Symbol" pitchFamily="18" charset="2"/>
                </a:rPr>
                <a:t>4</a:t>
              </a:r>
              <a:r>
                <a:rPr lang="en-GB" altLang="fr-FR" sz="1000" baseline="-25000">
                  <a:latin typeface="Symbol" pitchFamily="18" charset="2"/>
                </a:rPr>
                <a:t>3</a:t>
              </a:r>
            </a:p>
          </p:txBody>
        </p:sp>
        <p:sp>
          <p:nvSpPr>
            <p:cNvPr id="36986" name="Rectangle 275"/>
            <p:cNvSpPr>
              <a:spLocks noChangeArrowheads="1"/>
            </p:cNvSpPr>
            <p:nvPr/>
          </p:nvSpPr>
          <p:spPr bwMode="auto">
            <a:xfrm>
              <a:off x="1934" y="3655"/>
              <a:ext cx="219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>
                  <a:latin typeface="Symbol" pitchFamily="18" charset="2"/>
                </a:rPr>
                <a:t>q</a:t>
              </a:r>
              <a:r>
                <a:rPr lang="en-GB" altLang="fr-FR" sz="1000" baseline="46000">
                  <a:latin typeface="Symbol" pitchFamily="18" charset="2"/>
                </a:rPr>
                <a:t>4</a:t>
              </a:r>
              <a:r>
                <a:rPr lang="en-GB" altLang="fr-FR" sz="1000" baseline="-25000">
                  <a:latin typeface="Symbol" pitchFamily="18" charset="2"/>
                </a:rPr>
                <a:t>2</a:t>
              </a:r>
            </a:p>
          </p:txBody>
        </p:sp>
        <p:sp>
          <p:nvSpPr>
            <p:cNvPr id="36987" name="Rectangle 276"/>
            <p:cNvSpPr>
              <a:spLocks noChangeArrowheads="1"/>
            </p:cNvSpPr>
            <p:nvPr/>
          </p:nvSpPr>
          <p:spPr bwMode="auto">
            <a:xfrm>
              <a:off x="1715" y="3655"/>
              <a:ext cx="219" cy="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>
                  <a:latin typeface="Symbol" pitchFamily="18" charset="2"/>
                </a:rPr>
                <a:t>q</a:t>
              </a:r>
              <a:r>
                <a:rPr lang="en-GB" altLang="fr-FR" sz="1000" baseline="46000">
                  <a:latin typeface="Symbol" pitchFamily="18" charset="2"/>
                </a:rPr>
                <a:t>4</a:t>
              </a:r>
              <a:r>
                <a:rPr lang="en-GB" altLang="fr-FR" sz="1000" baseline="-25000">
                  <a:latin typeface="Symbol" pitchFamily="18" charset="2"/>
                </a:rPr>
                <a:t>1</a:t>
              </a:r>
            </a:p>
          </p:txBody>
        </p:sp>
        <p:sp>
          <p:nvSpPr>
            <p:cNvPr id="36988" name="Line 277"/>
            <p:cNvSpPr>
              <a:spLocks noChangeShapeType="1"/>
            </p:cNvSpPr>
            <p:nvPr/>
          </p:nvSpPr>
          <p:spPr bwMode="auto">
            <a:xfrm>
              <a:off x="1715" y="3655"/>
              <a:ext cx="2182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6989" name="Line 278"/>
            <p:cNvSpPr>
              <a:spLocks noChangeShapeType="1"/>
            </p:cNvSpPr>
            <p:nvPr/>
          </p:nvSpPr>
          <p:spPr bwMode="auto">
            <a:xfrm>
              <a:off x="1715" y="3822"/>
              <a:ext cx="2182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6990" name="Line 279"/>
            <p:cNvSpPr>
              <a:spLocks noChangeShapeType="1"/>
            </p:cNvSpPr>
            <p:nvPr/>
          </p:nvSpPr>
          <p:spPr bwMode="auto">
            <a:xfrm>
              <a:off x="1715" y="3655"/>
              <a:ext cx="0" cy="167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6991" name="Line 280"/>
            <p:cNvSpPr>
              <a:spLocks noChangeShapeType="1"/>
            </p:cNvSpPr>
            <p:nvPr/>
          </p:nvSpPr>
          <p:spPr bwMode="auto">
            <a:xfrm>
              <a:off x="1934" y="3655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6992" name="Line 281"/>
            <p:cNvSpPr>
              <a:spLocks noChangeShapeType="1"/>
            </p:cNvSpPr>
            <p:nvPr/>
          </p:nvSpPr>
          <p:spPr bwMode="auto">
            <a:xfrm>
              <a:off x="2153" y="3655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6993" name="Line 282"/>
            <p:cNvSpPr>
              <a:spLocks noChangeShapeType="1"/>
            </p:cNvSpPr>
            <p:nvPr/>
          </p:nvSpPr>
          <p:spPr bwMode="auto">
            <a:xfrm>
              <a:off x="2372" y="3655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6994" name="Line 283"/>
            <p:cNvSpPr>
              <a:spLocks noChangeShapeType="1"/>
            </p:cNvSpPr>
            <p:nvPr/>
          </p:nvSpPr>
          <p:spPr bwMode="auto">
            <a:xfrm>
              <a:off x="3668" y="3655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6995" name="Line 284"/>
            <p:cNvSpPr>
              <a:spLocks noChangeShapeType="1"/>
            </p:cNvSpPr>
            <p:nvPr/>
          </p:nvSpPr>
          <p:spPr bwMode="auto">
            <a:xfrm>
              <a:off x="3897" y="3655"/>
              <a:ext cx="0" cy="167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6996" name="Line 285"/>
            <p:cNvSpPr>
              <a:spLocks noChangeShapeType="1"/>
            </p:cNvSpPr>
            <p:nvPr/>
          </p:nvSpPr>
          <p:spPr bwMode="auto">
            <a:xfrm>
              <a:off x="3483" y="3655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fr-FR"/>
            </a:p>
          </p:txBody>
        </p:sp>
        <p:sp>
          <p:nvSpPr>
            <p:cNvPr id="36997" name="Line 286"/>
            <p:cNvSpPr>
              <a:spLocks noChangeShapeType="1"/>
            </p:cNvSpPr>
            <p:nvPr/>
          </p:nvSpPr>
          <p:spPr bwMode="auto">
            <a:xfrm>
              <a:off x="2741" y="3655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fr-FR"/>
            </a:p>
          </p:txBody>
        </p:sp>
        <p:sp>
          <p:nvSpPr>
            <p:cNvPr id="36998" name="Line 287"/>
            <p:cNvSpPr>
              <a:spLocks noChangeShapeType="1"/>
            </p:cNvSpPr>
            <p:nvPr/>
          </p:nvSpPr>
          <p:spPr bwMode="auto">
            <a:xfrm>
              <a:off x="2558" y="3655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fr-FR"/>
            </a:p>
          </p:txBody>
        </p:sp>
        <p:sp>
          <p:nvSpPr>
            <p:cNvPr id="36999" name="Line 288"/>
            <p:cNvSpPr>
              <a:spLocks noChangeShapeType="1"/>
            </p:cNvSpPr>
            <p:nvPr/>
          </p:nvSpPr>
          <p:spPr bwMode="auto">
            <a:xfrm>
              <a:off x="3298" y="3655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fr-FR"/>
            </a:p>
          </p:txBody>
        </p:sp>
        <p:sp>
          <p:nvSpPr>
            <p:cNvPr id="37000" name="Line 289"/>
            <p:cNvSpPr>
              <a:spLocks noChangeShapeType="1"/>
            </p:cNvSpPr>
            <p:nvPr/>
          </p:nvSpPr>
          <p:spPr bwMode="auto">
            <a:xfrm>
              <a:off x="3112" y="3655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fr-FR"/>
            </a:p>
          </p:txBody>
        </p:sp>
        <p:sp>
          <p:nvSpPr>
            <p:cNvPr id="37001" name="Line 290"/>
            <p:cNvSpPr>
              <a:spLocks noChangeShapeType="1"/>
            </p:cNvSpPr>
            <p:nvPr/>
          </p:nvSpPr>
          <p:spPr bwMode="auto">
            <a:xfrm>
              <a:off x="2927" y="3655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fr-FR"/>
            </a:p>
          </p:txBody>
        </p:sp>
        <p:sp>
          <p:nvSpPr>
            <p:cNvPr id="37002" name="Text Box 291"/>
            <p:cNvSpPr txBox="1">
              <a:spLocks noChangeArrowheads="1"/>
            </p:cNvSpPr>
            <p:nvPr/>
          </p:nvSpPr>
          <p:spPr bwMode="auto">
            <a:xfrm>
              <a:off x="1707" y="3815"/>
              <a:ext cx="228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fr-FR" sz="1400" b="1"/>
                <a:t>…</a:t>
              </a:r>
            </a:p>
          </p:txBody>
        </p:sp>
      </p:grpSp>
      <p:grpSp>
        <p:nvGrpSpPr>
          <p:cNvPr id="3" name="Group 299"/>
          <p:cNvGrpSpPr>
            <a:grpSpLocks/>
          </p:cNvGrpSpPr>
          <p:nvPr/>
        </p:nvGrpSpPr>
        <p:grpSpPr bwMode="auto">
          <a:xfrm>
            <a:off x="5114925" y="2378075"/>
            <a:ext cx="3532188" cy="1819275"/>
            <a:chOff x="1820" y="2392"/>
            <a:chExt cx="2225" cy="1146"/>
          </a:xfrm>
        </p:grpSpPr>
        <p:sp>
          <p:nvSpPr>
            <p:cNvPr id="36880" name="Rectangle 300"/>
            <p:cNvSpPr>
              <a:spLocks noChangeArrowheads="1"/>
            </p:cNvSpPr>
            <p:nvPr/>
          </p:nvSpPr>
          <p:spPr bwMode="auto">
            <a:xfrm>
              <a:off x="3675" y="3251"/>
              <a:ext cx="370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2400">
                  <a:latin typeface="Symbol" pitchFamily="18" charset="2"/>
                </a:rPr>
                <a:t>q</a:t>
              </a:r>
              <a:r>
                <a:rPr lang="en-GB" altLang="fr-FR" sz="2400" baseline="-25000"/>
                <a:t>n</a:t>
              </a:r>
            </a:p>
          </p:txBody>
        </p:sp>
        <p:sp>
          <p:nvSpPr>
            <p:cNvPr id="36881" name="Rectangle 301"/>
            <p:cNvSpPr>
              <a:spLocks noChangeArrowheads="1"/>
            </p:cNvSpPr>
            <p:nvPr/>
          </p:nvSpPr>
          <p:spPr bwMode="auto">
            <a:xfrm>
              <a:off x="3246" y="3251"/>
              <a:ext cx="429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2400">
                  <a:latin typeface="Symbol" pitchFamily="18" charset="2"/>
                </a:rPr>
                <a:t>q</a:t>
              </a:r>
              <a:r>
                <a:rPr lang="en-GB" altLang="fr-FR" sz="2400" baseline="-25000"/>
                <a:t>n-1</a:t>
              </a:r>
            </a:p>
          </p:txBody>
        </p:sp>
        <p:sp>
          <p:nvSpPr>
            <p:cNvPr id="36882" name="Rectangle 302"/>
            <p:cNvSpPr>
              <a:spLocks noChangeArrowheads="1"/>
            </p:cNvSpPr>
            <p:nvPr/>
          </p:nvSpPr>
          <p:spPr bwMode="auto">
            <a:xfrm>
              <a:off x="2933" y="3251"/>
              <a:ext cx="313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2400"/>
                <a:t>…</a:t>
              </a:r>
            </a:p>
          </p:txBody>
        </p:sp>
        <p:sp>
          <p:nvSpPr>
            <p:cNvPr id="36883" name="Rectangle 303"/>
            <p:cNvSpPr>
              <a:spLocks noChangeArrowheads="1"/>
            </p:cNvSpPr>
            <p:nvPr/>
          </p:nvSpPr>
          <p:spPr bwMode="auto">
            <a:xfrm>
              <a:off x="2562" y="3251"/>
              <a:ext cx="371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2400">
                  <a:latin typeface="Symbol" pitchFamily="18" charset="2"/>
                </a:rPr>
                <a:t>q</a:t>
              </a:r>
              <a:r>
                <a:rPr lang="en-GB" altLang="fr-FR" sz="2400" baseline="-25000">
                  <a:latin typeface="Symbol" pitchFamily="18" charset="2"/>
                </a:rPr>
                <a:t>3</a:t>
              </a:r>
            </a:p>
          </p:txBody>
        </p:sp>
        <p:sp>
          <p:nvSpPr>
            <p:cNvPr id="36884" name="Rectangle 304"/>
            <p:cNvSpPr>
              <a:spLocks noChangeArrowheads="1"/>
            </p:cNvSpPr>
            <p:nvPr/>
          </p:nvSpPr>
          <p:spPr bwMode="auto">
            <a:xfrm>
              <a:off x="2190" y="3251"/>
              <a:ext cx="372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2400">
                  <a:latin typeface="Symbol" pitchFamily="18" charset="2"/>
                </a:rPr>
                <a:t>q</a:t>
              </a:r>
              <a:r>
                <a:rPr lang="en-GB" altLang="fr-FR" sz="2400" baseline="-25000">
                  <a:latin typeface="Symbol" pitchFamily="18" charset="2"/>
                </a:rPr>
                <a:t>2</a:t>
              </a:r>
            </a:p>
          </p:txBody>
        </p:sp>
        <p:sp>
          <p:nvSpPr>
            <p:cNvPr id="36885" name="Rectangle 305"/>
            <p:cNvSpPr>
              <a:spLocks noChangeArrowheads="1"/>
            </p:cNvSpPr>
            <p:nvPr/>
          </p:nvSpPr>
          <p:spPr bwMode="auto">
            <a:xfrm>
              <a:off x="1820" y="3251"/>
              <a:ext cx="370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2400">
                  <a:latin typeface="Symbol" pitchFamily="18" charset="2"/>
                </a:rPr>
                <a:t>q</a:t>
              </a:r>
              <a:r>
                <a:rPr lang="en-GB" altLang="fr-FR" sz="2400" baseline="-25000">
                  <a:latin typeface="Symbol" pitchFamily="18" charset="2"/>
                </a:rPr>
                <a:t>1</a:t>
              </a:r>
            </a:p>
          </p:txBody>
        </p:sp>
        <p:sp>
          <p:nvSpPr>
            <p:cNvPr id="36886" name="Line 306"/>
            <p:cNvSpPr>
              <a:spLocks noChangeShapeType="1"/>
            </p:cNvSpPr>
            <p:nvPr/>
          </p:nvSpPr>
          <p:spPr bwMode="auto">
            <a:xfrm>
              <a:off x="1820" y="3251"/>
              <a:ext cx="2225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6887" name="Line 307"/>
            <p:cNvSpPr>
              <a:spLocks noChangeShapeType="1"/>
            </p:cNvSpPr>
            <p:nvPr/>
          </p:nvSpPr>
          <p:spPr bwMode="auto">
            <a:xfrm>
              <a:off x="1820" y="3538"/>
              <a:ext cx="2225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6888" name="Line 308"/>
            <p:cNvSpPr>
              <a:spLocks noChangeShapeType="1"/>
            </p:cNvSpPr>
            <p:nvPr/>
          </p:nvSpPr>
          <p:spPr bwMode="auto">
            <a:xfrm>
              <a:off x="1820" y="3251"/>
              <a:ext cx="0" cy="287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6889" name="Line 309"/>
            <p:cNvSpPr>
              <a:spLocks noChangeShapeType="1"/>
            </p:cNvSpPr>
            <p:nvPr/>
          </p:nvSpPr>
          <p:spPr bwMode="auto">
            <a:xfrm>
              <a:off x="2190" y="3251"/>
              <a:ext cx="0" cy="28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6890" name="Line 310"/>
            <p:cNvSpPr>
              <a:spLocks noChangeShapeType="1"/>
            </p:cNvSpPr>
            <p:nvPr/>
          </p:nvSpPr>
          <p:spPr bwMode="auto">
            <a:xfrm>
              <a:off x="2562" y="3251"/>
              <a:ext cx="0" cy="28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6891" name="Line 311"/>
            <p:cNvSpPr>
              <a:spLocks noChangeShapeType="1"/>
            </p:cNvSpPr>
            <p:nvPr/>
          </p:nvSpPr>
          <p:spPr bwMode="auto">
            <a:xfrm>
              <a:off x="2933" y="3251"/>
              <a:ext cx="0" cy="28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6892" name="Line 312"/>
            <p:cNvSpPr>
              <a:spLocks noChangeShapeType="1"/>
            </p:cNvSpPr>
            <p:nvPr/>
          </p:nvSpPr>
          <p:spPr bwMode="auto">
            <a:xfrm>
              <a:off x="3246" y="3251"/>
              <a:ext cx="0" cy="28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6893" name="Line 313"/>
            <p:cNvSpPr>
              <a:spLocks noChangeShapeType="1"/>
            </p:cNvSpPr>
            <p:nvPr/>
          </p:nvSpPr>
          <p:spPr bwMode="auto">
            <a:xfrm>
              <a:off x="3675" y="3251"/>
              <a:ext cx="0" cy="28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6894" name="Line 314"/>
            <p:cNvSpPr>
              <a:spLocks noChangeShapeType="1"/>
            </p:cNvSpPr>
            <p:nvPr/>
          </p:nvSpPr>
          <p:spPr bwMode="auto">
            <a:xfrm>
              <a:off x="4045" y="3251"/>
              <a:ext cx="0" cy="287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pic>
          <p:nvPicPr>
            <p:cNvPr id="36895" name="Picture 315"/>
            <p:cNvPicPr>
              <a:picLocks noChangeAspect="1" noChangeArrowheads="1"/>
            </p:cNvPicPr>
            <p:nvPr/>
          </p:nvPicPr>
          <p:blipFill>
            <a:blip r:embed="rId3" cstate="print">
              <a:lum bright="2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571" t="57396" r="36646" b="13907"/>
            <a:stretch>
              <a:fillRect/>
            </a:stretch>
          </p:blipFill>
          <p:spPr bwMode="auto">
            <a:xfrm>
              <a:off x="2524" y="2392"/>
              <a:ext cx="481" cy="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896" name="Picture 316"/>
            <p:cNvPicPr>
              <a:picLocks noChangeAspect="1" noChangeArrowheads="1"/>
            </p:cNvPicPr>
            <p:nvPr/>
          </p:nvPicPr>
          <p:blipFill>
            <a:blip r:embed="rId3" cstate="print">
              <a:lum bright="2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571" t="57396" r="36646" b="13907"/>
            <a:stretch>
              <a:fillRect/>
            </a:stretch>
          </p:blipFill>
          <p:spPr bwMode="auto">
            <a:xfrm>
              <a:off x="3265" y="2756"/>
              <a:ext cx="481" cy="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897" name="Line 317"/>
            <p:cNvSpPr>
              <a:spLocks noChangeShapeType="1"/>
            </p:cNvSpPr>
            <p:nvPr/>
          </p:nvSpPr>
          <p:spPr bwMode="auto">
            <a:xfrm>
              <a:off x="3036" y="2729"/>
              <a:ext cx="210" cy="28"/>
            </a:xfrm>
            <a:prstGeom prst="line">
              <a:avLst/>
            </a:prstGeom>
            <a:noFill/>
            <a:ln w="19050">
              <a:solidFill>
                <a:srgbClr val="3366FF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36898" name="Line 318"/>
            <p:cNvSpPr>
              <a:spLocks noChangeShapeType="1"/>
            </p:cNvSpPr>
            <p:nvPr/>
          </p:nvSpPr>
          <p:spPr bwMode="auto">
            <a:xfrm flipV="1">
              <a:off x="2027" y="2558"/>
              <a:ext cx="614" cy="711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stealth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36899" name="Line 319"/>
            <p:cNvSpPr>
              <a:spLocks noChangeShapeType="1"/>
            </p:cNvSpPr>
            <p:nvPr/>
          </p:nvSpPr>
          <p:spPr bwMode="auto">
            <a:xfrm flipV="1">
              <a:off x="2364" y="2626"/>
              <a:ext cx="419" cy="65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stealth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36900" name="Line 320"/>
            <p:cNvSpPr>
              <a:spLocks noChangeShapeType="1"/>
            </p:cNvSpPr>
            <p:nvPr/>
          </p:nvSpPr>
          <p:spPr bwMode="auto">
            <a:xfrm flipH="1" flipV="1">
              <a:off x="3374" y="2925"/>
              <a:ext cx="45" cy="36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stealth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36901" name="Line 321"/>
            <p:cNvSpPr>
              <a:spLocks noChangeShapeType="1"/>
            </p:cNvSpPr>
            <p:nvPr/>
          </p:nvSpPr>
          <p:spPr bwMode="auto">
            <a:xfrm flipH="1" flipV="1">
              <a:off x="3546" y="3015"/>
              <a:ext cx="314" cy="269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stealth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</p:grpSp>
      <p:sp>
        <p:nvSpPr>
          <p:cNvPr id="132" name="Espace réservé du contenu 2"/>
          <p:cNvSpPr txBox="1">
            <a:spLocks/>
          </p:cNvSpPr>
          <p:nvPr/>
        </p:nvSpPr>
        <p:spPr>
          <a:xfrm>
            <a:off x="457200" y="377825"/>
            <a:ext cx="8229600" cy="1679575"/>
          </a:xfrm>
          <a:prstGeom prst="rect">
            <a:avLst/>
          </a:prstGeom>
        </p:spPr>
        <p:txBody>
          <a:bodyPr/>
          <a:lstStyle/>
          <a:p>
            <a:pPr algn="just" eaLnBrk="0" hangingPunct="0">
              <a:spcBef>
                <a:spcPct val="20000"/>
              </a:spcBef>
              <a:defRPr/>
            </a:pPr>
            <a:r>
              <a:rPr lang="en-US" sz="28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Genetic Algorithms</a:t>
            </a:r>
          </a:p>
          <a:p>
            <a:pPr marL="742950" lvl="1" indent="-285750" algn="just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US" sz="2000" kern="0" dirty="0">
                <a:solidFill>
                  <a:srgbClr val="FF0000"/>
                </a:solidFill>
                <a:latin typeface="+mn-lt"/>
              </a:rPr>
              <a:t>Applying a Darwinian Evolution Scenario to a population of vectors (“chromosomes”) encoding the solution to a problem</a:t>
            </a:r>
          </a:p>
          <a:p>
            <a:pPr marL="742950" lvl="1" indent="-285750" algn="just" eaLnBrk="0" hangingPunct="0">
              <a:spcBef>
                <a:spcPct val="20000"/>
              </a:spcBef>
              <a:buFontTx/>
              <a:buChar char="–"/>
              <a:defRPr/>
            </a:pPr>
            <a:r>
              <a:rPr lang="en-US" sz="2000" kern="0" dirty="0">
                <a:latin typeface="+mn-lt"/>
              </a:rPr>
              <a:t>Solution Quality is the “Fitness” score, and the fittest survive…</a:t>
            </a:r>
          </a:p>
        </p:txBody>
      </p:sp>
      <p:pic>
        <p:nvPicPr>
          <p:cNvPr id="133" name="Image 6" descr="1UA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4560888"/>
            <a:ext cx="2695575" cy="202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4" name="Flèche droite 133"/>
          <p:cNvSpPr/>
          <p:nvPr/>
        </p:nvSpPr>
        <p:spPr>
          <a:xfrm>
            <a:off x="5976938" y="5311775"/>
            <a:ext cx="652462" cy="52228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31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30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65" grpId="0" autoUpdateAnimBg="0"/>
      <p:bldP spid="13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pPr algn="l">
              <a:defRPr/>
            </a:pPr>
            <a:fld id="{765ED1AD-8258-4538-ADF6-09DCA5631CB4}" type="slidenum">
              <a:rPr lang="fr-FR" smtClean="0"/>
              <a:pPr algn="l">
                <a:defRPr/>
              </a:pPr>
              <a:t>29</a:t>
            </a:fld>
            <a:endParaRPr lang="fr-FR" smtClean="0"/>
          </a:p>
        </p:txBody>
      </p:sp>
      <p:sp>
        <p:nvSpPr>
          <p:cNvPr id="37891" name="Text Box 22"/>
          <p:cNvSpPr txBox="1">
            <a:spLocks noChangeArrowheads="1"/>
          </p:cNvSpPr>
          <p:nvPr/>
        </p:nvSpPr>
        <p:spPr bwMode="auto">
          <a:xfrm>
            <a:off x="1154113" y="1698625"/>
            <a:ext cx="33718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fr-FR" sz="1800" b="1" u="sng"/>
              <a:t>Generation of new offspring</a:t>
            </a:r>
            <a:r>
              <a:rPr lang="en-GB" altLang="fr-FR" sz="1800" b="1"/>
              <a:t> :</a:t>
            </a:r>
          </a:p>
        </p:txBody>
      </p:sp>
      <p:sp>
        <p:nvSpPr>
          <p:cNvPr id="31872" name="Text Box 128"/>
          <p:cNvSpPr txBox="1">
            <a:spLocks noChangeArrowheads="1"/>
          </p:cNvSpPr>
          <p:nvPr/>
        </p:nvSpPr>
        <p:spPr bwMode="auto">
          <a:xfrm>
            <a:off x="1155700" y="2386013"/>
            <a:ext cx="13525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fr-FR" sz="1800"/>
              <a:t>Crossover :</a:t>
            </a:r>
          </a:p>
        </p:txBody>
      </p:sp>
      <p:grpSp>
        <p:nvGrpSpPr>
          <p:cNvPr id="2" name="Group 343"/>
          <p:cNvGrpSpPr>
            <a:grpSpLocks/>
          </p:cNvGrpSpPr>
          <p:nvPr/>
        </p:nvGrpSpPr>
        <p:grpSpPr bwMode="auto">
          <a:xfrm>
            <a:off x="939800" y="2755900"/>
            <a:ext cx="3708400" cy="738188"/>
            <a:chOff x="592" y="2644"/>
            <a:chExt cx="2336" cy="465"/>
          </a:xfrm>
        </p:grpSpPr>
        <p:sp>
          <p:nvSpPr>
            <p:cNvPr id="37979" name="Rectangle 251"/>
            <p:cNvSpPr>
              <a:spLocks noChangeArrowheads="1"/>
            </p:cNvSpPr>
            <p:nvPr/>
          </p:nvSpPr>
          <p:spPr bwMode="auto">
            <a:xfrm>
              <a:off x="1747" y="2667"/>
              <a:ext cx="189" cy="1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/>
                <a:t>…</a:t>
              </a:r>
            </a:p>
          </p:txBody>
        </p:sp>
        <p:sp>
          <p:nvSpPr>
            <p:cNvPr id="37980" name="Rectangle 132"/>
            <p:cNvSpPr>
              <a:spLocks noChangeArrowheads="1"/>
            </p:cNvSpPr>
            <p:nvPr/>
          </p:nvSpPr>
          <p:spPr bwMode="auto">
            <a:xfrm>
              <a:off x="2692" y="2667"/>
              <a:ext cx="236" cy="1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>
                  <a:latin typeface="Symbol" pitchFamily="18" charset="2"/>
                </a:rPr>
                <a:t>q</a:t>
              </a:r>
              <a:r>
                <a:rPr lang="en-GB" altLang="fr-FR" sz="1000" baseline="-25000"/>
                <a:t>n</a:t>
              </a:r>
            </a:p>
          </p:txBody>
        </p:sp>
        <p:sp>
          <p:nvSpPr>
            <p:cNvPr id="37981" name="Rectangle 133"/>
            <p:cNvSpPr>
              <a:spLocks noChangeArrowheads="1"/>
            </p:cNvSpPr>
            <p:nvPr/>
          </p:nvSpPr>
          <p:spPr bwMode="auto">
            <a:xfrm>
              <a:off x="2462" y="2667"/>
              <a:ext cx="230" cy="1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/>
                <a:t>…</a:t>
              </a:r>
            </a:p>
          </p:txBody>
        </p:sp>
        <p:sp>
          <p:nvSpPr>
            <p:cNvPr id="37982" name="Rectangle 134"/>
            <p:cNvSpPr>
              <a:spLocks noChangeArrowheads="1"/>
            </p:cNvSpPr>
            <p:nvPr/>
          </p:nvSpPr>
          <p:spPr bwMode="auto">
            <a:xfrm>
              <a:off x="2185" y="2667"/>
              <a:ext cx="277" cy="1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>
                  <a:latin typeface="Symbol" pitchFamily="18" charset="2"/>
                </a:rPr>
                <a:t>q</a:t>
              </a:r>
              <a:r>
                <a:rPr lang="en-GB" altLang="fr-FR" sz="1000" baseline="-25000"/>
                <a:t>i+1</a:t>
              </a:r>
            </a:p>
          </p:txBody>
        </p:sp>
        <p:sp>
          <p:nvSpPr>
            <p:cNvPr id="37983" name="Rectangle 135"/>
            <p:cNvSpPr>
              <a:spLocks noChangeArrowheads="1"/>
            </p:cNvSpPr>
            <p:nvPr/>
          </p:nvSpPr>
          <p:spPr bwMode="auto">
            <a:xfrm>
              <a:off x="1936" y="2667"/>
              <a:ext cx="249" cy="1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>
                  <a:latin typeface="Symbol" pitchFamily="18" charset="2"/>
                </a:rPr>
                <a:t>q</a:t>
              </a:r>
              <a:r>
                <a:rPr lang="en-GB" altLang="fr-FR" sz="1000" baseline="-25000"/>
                <a:t>i</a:t>
              </a:r>
            </a:p>
          </p:txBody>
        </p:sp>
        <p:sp>
          <p:nvSpPr>
            <p:cNvPr id="37984" name="Rectangle 136"/>
            <p:cNvSpPr>
              <a:spLocks noChangeArrowheads="1"/>
            </p:cNvSpPr>
            <p:nvPr/>
          </p:nvSpPr>
          <p:spPr bwMode="auto">
            <a:xfrm>
              <a:off x="1510" y="2667"/>
              <a:ext cx="237" cy="1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>
                  <a:latin typeface="Symbol" pitchFamily="18" charset="2"/>
                </a:rPr>
                <a:t>q</a:t>
              </a:r>
              <a:r>
                <a:rPr lang="en-GB" altLang="fr-FR" sz="1000" baseline="-25000">
                  <a:latin typeface="Symbol" pitchFamily="18" charset="2"/>
                </a:rPr>
                <a:t>2</a:t>
              </a:r>
            </a:p>
          </p:txBody>
        </p:sp>
        <p:sp>
          <p:nvSpPr>
            <p:cNvPr id="37985" name="Rectangle 137"/>
            <p:cNvSpPr>
              <a:spLocks noChangeArrowheads="1"/>
            </p:cNvSpPr>
            <p:nvPr/>
          </p:nvSpPr>
          <p:spPr bwMode="auto">
            <a:xfrm>
              <a:off x="1274" y="2667"/>
              <a:ext cx="236" cy="1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>
                  <a:latin typeface="Symbol" pitchFamily="18" charset="2"/>
                </a:rPr>
                <a:t>q</a:t>
              </a:r>
              <a:r>
                <a:rPr lang="en-GB" altLang="fr-FR" sz="1000" baseline="-25000">
                  <a:latin typeface="Symbol" pitchFamily="18" charset="2"/>
                </a:rPr>
                <a:t>1</a:t>
              </a:r>
            </a:p>
          </p:txBody>
        </p:sp>
        <p:sp>
          <p:nvSpPr>
            <p:cNvPr id="37986" name="Line 138"/>
            <p:cNvSpPr>
              <a:spLocks noChangeShapeType="1"/>
            </p:cNvSpPr>
            <p:nvPr/>
          </p:nvSpPr>
          <p:spPr bwMode="auto">
            <a:xfrm>
              <a:off x="1274" y="2667"/>
              <a:ext cx="165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7987" name="Line 139"/>
            <p:cNvSpPr>
              <a:spLocks noChangeShapeType="1"/>
            </p:cNvSpPr>
            <p:nvPr/>
          </p:nvSpPr>
          <p:spPr bwMode="auto">
            <a:xfrm>
              <a:off x="1274" y="2834"/>
              <a:ext cx="165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7988" name="Line 140"/>
            <p:cNvSpPr>
              <a:spLocks noChangeShapeType="1"/>
            </p:cNvSpPr>
            <p:nvPr/>
          </p:nvSpPr>
          <p:spPr bwMode="auto">
            <a:xfrm>
              <a:off x="1274" y="2667"/>
              <a:ext cx="0" cy="167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7989" name="Line 141"/>
            <p:cNvSpPr>
              <a:spLocks noChangeShapeType="1"/>
            </p:cNvSpPr>
            <p:nvPr/>
          </p:nvSpPr>
          <p:spPr bwMode="auto">
            <a:xfrm>
              <a:off x="1510" y="2667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7990" name="Line 142"/>
            <p:cNvSpPr>
              <a:spLocks noChangeShapeType="1"/>
            </p:cNvSpPr>
            <p:nvPr/>
          </p:nvSpPr>
          <p:spPr bwMode="auto">
            <a:xfrm>
              <a:off x="1747" y="2667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7991" name="Line 143"/>
            <p:cNvSpPr>
              <a:spLocks noChangeShapeType="1"/>
            </p:cNvSpPr>
            <p:nvPr/>
          </p:nvSpPr>
          <p:spPr bwMode="auto">
            <a:xfrm>
              <a:off x="2185" y="2667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7992" name="Line 144"/>
            <p:cNvSpPr>
              <a:spLocks noChangeShapeType="1"/>
            </p:cNvSpPr>
            <p:nvPr/>
          </p:nvSpPr>
          <p:spPr bwMode="auto">
            <a:xfrm>
              <a:off x="2462" y="2667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7993" name="Line 145"/>
            <p:cNvSpPr>
              <a:spLocks noChangeShapeType="1"/>
            </p:cNvSpPr>
            <p:nvPr/>
          </p:nvSpPr>
          <p:spPr bwMode="auto">
            <a:xfrm>
              <a:off x="2692" y="2667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7994" name="Line 146"/>
            <p:cNvSpPr>
              <a:spLocks noChangeShapeType="1"/>
            </p:cNvSpPr>
            <p:nvPr/>
          </p:nvSpPr>
          <p:spPr bwMode="auto">
            <a:xfrm>
              <a:off x="2928" y="2667"/>
              <a:ext cx="0" cy="167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7995" name="Line 252"/>
            <p:cNvSpPr>
              <a:spLocks noChangeShapeType="1"/>
            </p:cNvSpPr>
            <p:nvPr/>
          </p:nvSpPr>
          <p:spPr bwMode="auto">
            <a:xfrm>
              <a:off x="1936" y="2667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fr-FR"/>
            </a:p>
          </p:txBody>
        </p:sp>
        <p:sp>
          <p:nvSpPr>
            <p:cNvPr id="37996" name="Rectangle 254"/>
            <p:cNvSpPr>
              <a:spLocks noChangeArrowheads="1"/>
            </p:cNvSpPr>
            <p:nvPr/>
          </p:nvSpPr>
          <p:spPr bwMode="auto">
            <a:xfrm>
              <a:off x="1747" y="2914"/>
              <a:ext cx="192" cy="1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/>
                <a:t>…</a:t>
              </a:r>
            </a:p>
          </p:txBody>
        </p:sp>
        <p:sp>
          <p:nvSpPr>
            <p:cNvPr id="37997" name="Rectangle 149"/>
            <p:cNvSpPr>
              <a:spLocks noChangeArrowheads="1"/>
            </p:cNvSpPr>
            <p:nvPr/>
          </p:nvSpPr>
          <p:spPr bwMode="auto">
            <a:xfrm>
              <a:off x="2692" y="2914"/>
              <a:ext cx="236" cy="1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>
                  <a:latin typeface="Symbol" pitchFamily="18" charset="2"/>
                </a:rPr>
                <a:t>q </a:t>
              </a:r>
              <a:r>
                <a:rPr lang="en-GB" altLang="fr-FR" sz="1000" b="1"/>
                <a:t>’</a:t>
              </a:r>
              <a:r>
                <a:rPr lang="en-GB" altLang="fr-FR" sz="1000" baseline="-25000"/>
                <a:t>n</a:t>
              </a:r>
            </a:p>
          </p:txBody>
        </p:sp>
        <p:sp>
          <p:nvSpPr>
            <p:cNvPr id="37998" name="Rectangle 150"/>
            <p:cNvSpPr>
              <a:spLocks noChangeArrowheads="1"/>
            </p:cNvSpPr>
            <p:nvPr/>
          </p:nvSpPr>
          <p:spPr bwMode="auto">
            <a:xfrm>
              <a:off x="2462" y="2914"/>
              <a:ext cx="230" cy="1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/>
                <a:t>…</a:t>
              </a:r>
            </a:p>
          </p:txBody>
        </p:sp>
        <p:sp>
          <p:nvSpPr>
            <p:cNvPr id="37999" name="Rectangle 151"/>
            <p:cNvSpPr>
              <a:spLocks noChangeArrowheads="1"/>
            </p:cNvSpPr>
            <p:nvPr/>
          </p:nvSpPr>
          <p:spPr bwMode="auto">
            <a:xfrm>
              <a:off x="2182" y="2914"/>
              <a:ext cx="280" cy="1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>
                  <a:latin typeface="Symbol" pitchFamily="18" charset="2"/>
                </a:rPr>
                <a:t>q </a:t>
              </a:r>
              <a:r>
                <a:rPr lang="en-GB" altLang="fr-FR" sz="1000" b="1"/>
                <a:t>’</a:t>
              </a:r>
              <a:r>
                <a:rPr lang="en-GB" altLang="fr-FR" sz="1000" baseline="-25000"/>
                <a:t>i+1</a:t>
              </a:r>
            </a:p>
          </p:txBody>
        </p:sp>
        <p:sp>
          <p:nvSpPr>
            <p:cNvPr id="38000" name="Rectangle 152"/>
            <p:cNvSpPr>
              <a:spLocks noChangeArrowheads="1"/>
            </p:cNvSpPr>
            <p:nvPr/>
          </p:nvSpPr>
          <p:spPr bwMode="auto">
            <a:xfrm>
              <a:off x="1939" y="2914"/>
              <a:ext cx="243" cy="1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>
                  <a:latin typeface="Symbol" pitchFamily="18" charset="2"/>
                </a:rPr>
                <a:t>q </a:t>
              </a:r>
              <a:r>
                <a:rPr lang="en-GB" altLang="fr-FR" sz="1000" b="1"/>
                <a:t>’</a:t>
              </a:r>
              <a:r>
                <a:rPr lang="en-GB" altLang="fr-FR" sz="1000" baseline="-25000"/>
                <a:t>i</a:t>
              </a:r>
            </a:p>
          </p:txBody>
        </p:sp>
        <p:sp>
          <p:nvSpPr>
            <p:cNvPr id="38001" name="Rectangle 153"/>
            <p:cNvSpPr>
              <a:spLocks noChangeArrowheads="1"/>
            </p:cNvSpPr>
            <p:nvPr/>
          </p:nvSpPr>
          <p:spPr bwMode="auto">
            <a:xfrm>
              <a:off x="1510" y="2914"/>
              <a:ext cx="237" cy="1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>
                  <a:latin typeface="Symbol" pitchFamily="18" charset="2"/>
                </a:rPr>
                <a:t>q </a:t>
              </a:r>
              <a:r>
                <a:rPr lang="en-GB" altLang="fr-FR" sz="1000" b="1"/>
                <a:t>’</a:t>
              </a:r>
              <a:r>
                <a:rPr lang="en-GB" altLang="fr-FR" sz="1000" baseline="-25000">
                  <a:latin typeface="Symbol" pitchFamily="18" charset="2"/>
                </a:rPr>
                <a:t>2</a:t>
              </a:r>
            </a:p>
          </p:txBody>
        </p:sp>
        <p:sp>
          <p:nvSpPr>
            <p:cNvPr id="38002" name="Rectangle 154"/>
            <p:cNvSpPr>
              <a:spLocks noChangeArrowheads="1"/>
            </p:cNvSpPr>
            <p:nvPr/>
          </p:nvSpPr>
          <p:spPr bwMode="auto">
            <a:xfrm>
              <a:off x="1274" y="2914"/>
              <a:ext cx="236" cy="1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>
                  <a:latin typeface="Symbol" pitchFamily="18" charset="2"/>
                </a:rPr>
                <a:t>q </a:t>
              </a:r>
              <a:r>
                <a:rPr lang="en-GB" altLang="fr-FR" sz="1000" b="1"/>
                <a:t>’</a:t>
              </a:r>
              <a:r>
                <a:rPr lang="en-GB" altLang="fr-FR" sz="1000" baseline="-25000">
                  <a:latin typeface="Symbol" pitchFamily="18" charset="2"/>
                </a:rPr>
                <a:t>1</a:t>
              </a:r>
            </a:p>
          </p:txBody>
        </p:sp>
        <p:sp>
          <p:nvSpPr>
            <p:cNvPr id="38003" name="Line 155"/>
            <p:cNvSpPr>
              <a:spLocks noChangeShapeType="1"/>
            </p:cNvSpPr>
            <p:nvPr/>
          </p:nvSpPr>
          <p:spPr bwMode="auto">
            <a:xfrm>
              <a:off x="1274" y="2914"/>
              <a:ext cx="165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8004" name="Line 156"/>
            <p:cNvSpPr>
              <a:spLocks noChangeShapeType="1"/>
            </p:cNvSpPr>
            <p:nvPr/>
          </p:nvSpPr>
          <p:spPr bwMode="auto">
            <a:xfrm>
              <a:off x="1274" y="3081"/>
              <a:ext cx="165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8005" name="Line 157"/>
            <p:cNvSpPr>
              <a:spLocks noChangeShapeType="1"/>
            </p:cNvSpPr>
            <p:nvPr/>
          </p:nvSpPr>
          <p:spPr bwMode="auto">
            <a:xfrm>
              <a:off x="1274" y="2914"/>
              <a:ext cx="0" cy="167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8006" name="Line 158"/>
            <p:cNvSpPr>
              <a:spLocks noChangeShapeType="1"/>
            </p:cNvSpPr>
            <p:nvPr/>
          </p:nvSpPr>
          <p:spPr bwMode="auto">
            <a:xfrm>
              <a:off x="1510" y="2914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8007" name="Line 159"/>
            <p:cNvSpPr>
              <a:spLocks noChangeShapeType="1"/>
            </p:cNvSpPr>
            <p:nvPr/>
          </p:nvSpPr>
          <p:spPr bwMode="auto">
            <a:xfrm>
              <a:off x="1747" y="2914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8008" name="Line 160"/>
            <p:cNvSpPr>
              <a:spLocks noChangeShapeType="1"/>
            </p:cNvSpPr>
            <p:nvPr/>
          </p:nvSpPr>
          <p:spPr bwMode="auto">
            <a:xfrm>
              <a:off x="2182" y="2914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8009" name="Line 161"/>
            <p:cNvSpPr>
              <a:spLocks noChangeShapeType="1"/>
            </p:cNvSpPr>
            <p:nvPr/>
          </p:nvSpPr>
          <p:spPr bwMode="auto">
            <a:xfrm>
              <a:off x="2462" y="2914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8010" name="Line 162"/>
            <p:cNvSpPr>
              <a:spLocks noChangeShapeType="1"/>
            </p:cNvSpPr>
            <p:nvPr/>
          </p:nvSpPr>
          <p:spPr bwMode="auto">
            <a:xfrm>
              <a:off x="2692" y="2914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8011" name="Line 163"/>
            <p:cNvSpPr>
              <a:spLocks noChangeShapeType="1"/>
            </p:cNvSpPr>
            <p:nvPr/>
          </p:nvSpPr>
          <p:spPr bwMode="auto">
            <a:xfrm>
              <a:off x="2928" y="2914"/>
              <a:ext cx="0" cy="167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8012" name="Line 255"/>
            <p:cNvSpPr>
              <a:spLocks noChangeShapeType="1"/>
            </p:cNvSpPr>
            <p:nvPr/>
          </p:nvSpPr>
          <p:spPr bwMode="auto">
            <a:xfrm>
              <a:off x="1939" y="2914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fr-FR"/>
            </a:p>
          </p:txBody>
        </p:sp>
        <p:sp>
          <p:nvSpPr>
            <p:cNvPr id="38013" name="Text Box 165"/>
            <p:cNvSpPr txBox="1">
              <a:spLocks noChangeArrowheads="1"/>
            </p:cNvSpPr>
            <p:nvPr/>
          </p:nvSpPr>
          <p:spPr bwMode="auto">
            <a:xfrm>
              <a:off x="592" y="2644"/>
              <a:ext cx="684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fr-FR" sz="1800"/>
                <a:t>parent1 :</a:t>
              </a:r>
            </a:p>
          </p:txBody>
        </p:sp>
        <p:sp>
          <p:nvSpPr>
            <p:cNvPr id="38014" name="Text Box 166"/>
            <p:cNvSpPr txBox="1">
              <a:spLocks noChangeArrowheads="1"/>
            </p:cNvSpPr>
            <p:nvPr/>
          </p:nvSpPr>
          <p:spPr bwMode="auto">
            <a:xfrm>
              <a:off x="597" y="2895"/>
              <a:ext cx="684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fr-FR" sz="1800"/>
                <a:t>parent2 :</a:t>
              </a:r>
            </a:p>
          </p:txBody>
        </p:sp>
      </p:grpSp>
      <p:sp>
        <p:nvSpPr>
          <p:cNvPr id="32035" name="Text Box 291"/>
          <p:cNvSpPr txBox="1">
            <a:spLocks noChangeArrowheads="1"/>
          </p:cNvSpPr>
          <p:nvPr/>
        </p:nvSpPr>
        <p:spPr bwMode="auto">
          <a:xfrm>
            <a:off x="1155700" y="4333875"/>
            <a:ext cx="11874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fr-FR" sz="1800"/>
              <a:t>Mutation :</a:t>
            </a:r>
          </a:p>
        </p:txBody>
      </p:sp>
      <p:grpSp>
        <p:nvGrpSpPr>
          <p:cNvPr id="3" name="Group 352"/>
          <p:cNvGrpSpPr>
            <a:grpSpLocks/>
          </p:cNvGrpSpPr>
          <p:nvPr/>
        </p:nvGrpSpPr>
        <p:grpSpPr bwMode="auto">
          <a:xfrm>
            <a:off x="827088" y="4702175"/>
            <a:ext cx="3821112" cy="339725"/>
            <a:chOff x="521" y="3099"/>
            <a:chExt cx="2407" cy="214"/>
          </a:xfrm>
        </p:grpSpPr>
        <p:sp>
          <p:nvSpPr>
            <p:cNvPr id="37961" name="Rectangle 293"/>
            <p:cNvSpPr>
              <a:spLocks noChangeArrowheads="1"/>
            </p:cNvSpPr>
            <p:nvPr/>
          </p:nvSpPr>
          <p:spPr bwMode="auto">
            <a:xfrm>
              <a:off x="1747" y="3122"/>
              <a:ext cx="189" cy="1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/>
                <a:t>…</a:t>
              </a:r>
            </a:p>
          </p:txBody>
        </p:sp>
        <p:sp>
          <p:nvSpPr>
            <p:cNvPr id="37962" name="Rectangle 294"/>
            <p:cNvSpPr>
              <a:spLocks noChangeArrowheads="1"/>
            </p:cNvSpPr>
            <p:nvPr/>
          </p:nvSpPr>
          <p:spPr bwMode="auto">
            <a:xfrm>
              <a:off x="2692" y="3122"/>
              <a:ext cx="236" cy="1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>
                  <a:latin typeface="Symbol" pitchFamily="18" charset="2"/>
                </a:rPr>
                <a:t>q</a:t>
              </a:r>
              <a:r>
                <a:rPr lang="en-GB" altLang="fr-FR" sz="1000" baseline="-25000"/>
                <a:t>n</a:t>
              </a:r>
            </a:p>
          </p:txBody>
        </p:sp>
        <p:sp>
          <p:nvSpPr>
            <p:cNvPr id="37963" name="Rectangle 295"/>
            <p:cNvSpPr>
              <a:spLocks noChangeArrowheads="1"/>
            </p:cNvSpPr>
            <p:nvPr/>
          </p:nvSpPr>
          <p:spPr bwMode="auto">
            <a:xfrm>
              <a:off x="2462" y="3122"/>
              <a:ext cx="230" cy="1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/>
                <a:t>…</a:t>
              </a:r>
            </a:p>
          </p:txBody>
        </p:sp>
        <p:sp>
          <p:nvSpPr>
            <p:cNvPr id="37964" name="Rectangle 296"/>
            <p:cNvSpPr>
              <a:spLocks noChangeArrowheads="1"/>
            </p:cNvSpPr>
            <p:nvPr/>
          </p:nvSpPr>
          <p:spPr bwMode="auto">
            <a:xfrm>
              <a:off x="2185" y="3122"/>
              <a:ext cx="277" cy="1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>
                  <a:latin typeface="Symbol" pitchFamily="18" charset="2"/>
                </a:rPr>
                <a:t>q</a:t>
              </a:r>
              <a:r>
                <a:rPr lang="en-GB" altLang="fr-FR" sz="1000" baseline="-25000"/>
                <a:t>i+1</a:t>
              </a:r>
            </a:p>
          </p:txBody>
        </p:sp>
        <p:sp>
          <p:nvSpPr>
            <p:cNvPr id="37965" name="Rectangle 297"/>
            <p:cNvSpPr>
              <a:spLocks noChangeArrowheads="1"/>
            </p:cNvSpPr>
            <p:nvPr/>
          </p:nvSpPr>
          <p:spPr bwMode="auto">
            <a:xfrm>
              <a:off x="1936" y="3122"/>
              <a:ext cx="249" cy="1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>
                  <a:latin typeface="Symbol" pitchFamily="18" charset="2"/>
                </a:rPr>
                <a:t>q</a:t>
              </a:r>
              <a:r>
                <a:rPr lang="en-GB" altLang="fr-FR" sz="1000" baseline="-25000"/>
                <a:t>i</a:t>
              </a:r>
            </a:p>
          </p:txBody>
        </p:sp>
        <p:sp>
          <p:nvSpPr>
            <p:cNvPr id="37966" name="Rectangle 298"/>
            <p:cNvSpPr>
              <a:spLocks noChangeArrowheads="1"/>
            </p:cNvSpPr>
            <p:nvPr/>
          </p:nvSpPr>
          <p:spPr bwMode="auto">
            <a:xfrm>
              <a:off x="1510" y="3122"/>
              <a:ext cx="237" cy="1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>
                  <a:latin typeface="Symbol" pitchFamily="18" charset="2"/>
                </a:rPr>
                <a:t>q</a:t>
              </a:r>
              <a:r>
                <a:rPr lang="en-GB" altLang="fr-FR" sz="1000" baseline="-25000">
                  <a:latin typeface="Symbol" pitchFamily="18" charset="2"/>
                </a:rPr>
                <a:t>2</a:t>
              </a:r>
            </a:p>
          </p:txBody>
        </p:sp>
        <p:sp>
          <p:nvSpPr>
            <p:cNvPr id="37967" name="Rectangle 299"/>
            <p:cNvSpPr>
              <a:spLocks noChangeArrowheads="1"/>
            </p:cNvSpPr>
            <p:nvPr/>
          </p:nvSpPr>
          <p:spPr bwMode="auto">
            <a:xfrm>
              <a:off x="1274" y="3122"/>
              <a:ext cx="236" cy="1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>
                  <a:latin typeface="Symbol" pitchFamily="18" charset="2"/>
                </a:rPr>
                <a:t>q</a:t>
              </a:r>
              <a:r>
                <a:rPr lang="en-GB" altLang="fr-FR" sz="1000" baseline="-25000">
                  <a:latin typeface="Symbol" pitchFamily="18" charset="2"/>
                </a:rPr>
                <a:t>1</a:t>
              </a:r>
            </a:p>
          </p:txBody>
        </p:sp>
        <p:sp>
          <p:nvSpPr>
            <p:cNvPr id="37968" name="Line 300"/>
            <p:cNvSpPr>
              <a:spLocks noChangeShapeType="1"/>
            </p:cNvSpPr>
            <p:nvPr/>
          </p:nvSpPr>
          <p:spPr bwMode="auto">
            <a:xfrm>
              <a:off x="1274" y="3122"/>
              <a:ext cx="165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7969" name="Line 301"/>
            <p:cNvSpPr>
              <a:spLocks noChangeShapeType="1"/>
            </p:cNvSpPr>
            <p:nvPr/>
          </p:nvSpPr>
          <p:spPr bwMode="auto">
            <a:xfrm>
              <a:off x="1274" y="3289"/>
              <a:ext cx="165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7970" name="Line 302"/>
            <p:cNvSpPr>
              <a:spLocks noChangeShapeType="1"/>
            </p:cNvSpPr>
            <p:nvPr/>
          </p:nvSpPr>
          <p:spPr bwMode="auto">
            <a:xfrm>
              <a:off x="1274" y="3122"/>
              <a:ext cx="0" cy="167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7971" name="Line 303"/>
            <p:cNvSpPr>
              <a:spLocks noChangeShapeType="1"/>
            </p:cNvSpPr>
            <p:nvPr/>
          </p:nvSpPr>
          <p:spPr bwMode="auto">
            <a:xfrm>
              <a:off x="1510" y="3122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7972" name="Line 304"/>
            <p:cNvSpPr>
              <a:spLocks noChangeShapeType="1"/>
            </p:cNvSpPr>
            <p:nvPr/>
          </p:nvSpPr>
          <p:spPr bwMode="auto">
            <a:xfrm>
              <a:off x="1747" y="3122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7973" name="Line 305"/>
            <p:cNvSpPr>
              <a:spLocks noChangeShapeType="1"/>
            </p:cNvSpPr>
            <p:nvPr/>
          </p:nvSpPr>
          <p:spPr bwMode="auto">
            <a:xfrm>
              <a:off x="2185" y="3122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7974" name="Line 306"/>
            <p:cNvSpPr>
              <a:spLocks noChangeShapeType="1"/>
            </p:cNvSpPr>
            <p:nvPr/>
          </p:nvSpPr>
          <p:spPr bwMode="auto">
            <a:xfrm>
              <a:off x="2462" y="3122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7975" name="Line 307"/>
            <p:cNvSpPr>
              <a:spLocks noChangeShapeType="1"/>
            </p:cNvSpPr>
            <p:nvPr/>
          </p:nvSpPr>
          <p:spPr bwMode="auto">
            <a:xfrm>
              <a:off x="2692" y="3122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7976" name="Line 308"/>
            <p:cNvSpPr>
              <a:spLocks noChangeShapeType="1"/>
            </p:cNvSpPr>
            <p:nvPr/>
          </p:nvSpPr>
          <p:spPr bwMode="auto">
            <a:xfrm>
              <a:off x="2928" y="3122"/>
              <a:ext cx="0" cy="167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7977" name="Line 309"/>
            <p:cNvSpPr>
              <a:spLocks noChangeShapeType="1"/>
            </p:cNvSpPr>
            <p:nvPr/>
          </p:nvSpPr>
          <p:spPr bwMode="auto">
            <a:xfrm>
              <a:off x="1936" y="3122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fr-FR"/>
            </a:p>
          </p:txBody>
        </p:sp>
        <p:sp>
          <p:nvSpPr>
            <p:cNvPr id="37978" name="Text Box 310"/>
            <p:cNvSpPr txBox="1">
              <a:spLocks noChangeArrowheads="1"/>
            </p:cNvSpPr>
            <p:nvPr/>
          </p:nvSpPr>
          <p:spPr bwMode="auto">
            <a:xfrm>
              <a:off x="521" y="3099"/>
              <a:ext cx="788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800"/>
                <a:t>Wild type</a:t>
              </a:r>
              <a:r>
                <a:rPr lang="en-GB" altLang="fr-FR" sz="1800"/>
                <a:t> :</a:t>
              </a:r>
            </a:p>
          </p:txBody>
        </p:sp>
      </p:grpSp>
      <p:grpSp>
        <p:nvGrpSpPr>
          <p:cNvPr id="4" name="Group 339"/>
          <p:cNvGrpSpPr>
            <a:grpSpLocks/>
          </p:cNvGrpSpPr>
          <p:nvPr/>
        </p:nvGrpSpPr>
        <p:grpSpPr bwMode="auto">
          <a:xfrm>
            <a:off x="3248025" y="4400550"/>
            <a:ext cx="1900238" cy="619125"/>
            <a:chOff x="2046" y="3306"/>
            <a:chExt cx="1197" cy="390"/>
          </a:xfrm>
        </p:grpSpPr>
        <p:sp>
          <p:nvSpPr>
            <p:cNvPr id="37959" name="Text Box 329"/>
            <p:cNvSpPr txBox="1">
              <a:spLocks noChangeArrowheads="1"/>
            </p:cNvSpPr>
            <p:nvPr/>
          </p:nvSpPr>
          <p:spPr bwMode="auto">
            <a:xfrm>
              <a:off x="2969" y="3465"/>
              <a:ext cx="27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fr-FR" sz="200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</a:t>
              </a:r>
            </a:p>
          </p:txBody>
        </p:sp>
        <p:sp>
          <p:nvSpPr>
            <p:cNvPr id="37960" name="Line 331"/>
            <p:cNvSpPr>
              <a:spLocks noChangeShapeType="1"/>
            </p:cNvSpPr>
            <p:nvPr/>
          </p:nvSpPr>
          <p:spPr bwMode="auto">
            <a:xfrm>
              <a:off x="2046" y="3306"/>
              <a:ext cx="0" cy="202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</p:grpSp>
      <p:grpSp>
        <p:nvGrpSpPr>
          <p:cNvPr id="5" name="Group 351"/>
          <p:cNvGrpSpPr>
            <a:grpSpLocks/>
          </p:cNvGrpSpPr>
          <p:nvPr/>
        </p:nvGrpSpPr>
        <p:grpSpPr bwMode="auto">
          <a:xfrm>
            <a:off x="5226050" y="2755900"/>
            <a:ext cx="3524250" cy="738188"/>
            <a:chOff x="3292" y="1873"/>
            <a:chExt cx="2220" cy="465"/>
          </a:xfrm>
        </p:grpSpPr>
        <p:sp>
          <p:nvSpPr>
            <p:cNvPr id="37923" name="Rectangle 236"/>
            <p:cNvSpPr>
              <a:spLocks noChangeArrowheads="1"/>
            </p:cNvSpPr>
            <p:nvPr/>
          </p:nvSpPr>
          <p:spPr bwMode="auto">
            <a:xfrm>
              <a:off x="5067" y="1896"/>
              <a:ext cx="209" cy="1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/>
                <a:t>…</a:t>
              </a:r>
            </a:p>
          </p:txBody>
        </p:sp>
        <p:sp>
          <p:nvSpPr>
            <p:cNvPr id="37924" name="Rectangle 168"/>
            <p:cNvSpPr>
              <a:spLocks noChangeArrowheads="1"/>
            </p:cNvSpPr>
            <p:nvPr/>
          </p:nvSpPr>
          <p:spPr bwMode="auto">
            <a:xfrm>
              <a:off x="5276" y="1896"/>
              <a:ext cx="236" cy="1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>
                  <a:latin typeface="Symbol" pitchFamily="18" charset="2"/>
                </a:rPr>
                <a:t>q </a:t>
              </a:r>
              <a:r>
                <a:rPr lang="en-GB" altLang="fr-FR" sz="1000" b="1"/>
                <a:t>’</a:t>
              </a:r>
              <a:r>
                <a:rPr lang="en-GB" altLang="fr-FR" sz="1000" baseline="-25000"/>
                <a:t>n</a:t>
              </a:r>
            </a:p>
          </p:txBody>
        </p:sp>
        <p:sp>
          <p:nvSpPr>
            <p:cNvPr id="37925" name="Rectangle 169"/>
            <p:cNvSpPr>
              <a:spLocks noChangeArrowheads="1"/>
            </p:cNvSpPr>
            <p:nvPr/>
          </p:nvSpPr>
          <p:spPr bwMode="auto">
            <a:xfrm>
              <a:off x="4776" y="1896"/>
              <a:ext cx="291" cy="1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>
                  <a:latin typeface="Symbol" pitchFamily="18" charset="2"/>
                </a:rPr>
                <a:t>q</a:t>
              </a:r>
              <a:r>
                <a:rPr lang="en-GB" altLang="fr-FR" sz="1000" b="1">
                  <a:latin typeface="Symbol" pitchFamily="18" charset="2"/>
                </a:rPr>
                <a:t> </a:t>
              </a:r>
              <a:r>
                <a:rPr lang="en-GB" altLang="fr-FR" sz="1000" b="1"/>
                <a:t>’</a:t>
              </a:r>
              <a:r>
                <a:rPr lang="en-GB" altLang="fr-FR" sz="1000" baseline="-25000"/>
                <a:t>i+1</a:t>
              </a:r>
            </a:p>
          </p:txBody>
        </p:sp>
        <p:sp>
          <p:nvSpPr>
            <p:cNvPr id="37926" name="Rectangle 170"/>
            <p:cNvSpPr>
              <a:spLocks noChangeArrowheads="1"/>
            </p:cNvSpPr>
            <p:nvPr/>
          </p:nvSpPr>
          <p:spPr bwMode="auto">
            <a:xfrm>
              <a:off x="4533" y="1896"/>
              <a:ext cx="243" cy="1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>
                  <a:latin typeface="Symbol" pitchFamily="18" charset="2"/>
                </a:rPr>
                <a:t>q</a:t>
              </a:r>
              <a:r>
                <a:rPr lang="en-GB" altLang="fr-FR" sz="1000" baseline="-25000"/>
                <a:t>i</a:t>
              </a:r>
            </a:p>
          </p:txBody>
        </p:sp>
        <p:sp>
          <p:nvSpPr>
            <p:cNvPr id="37927" name="Rectangle 171"/>
            <p:cNvSpPr>
              <a:spLocks noChangeArrowheads="1"/>
            </p:cNvSpPr>
            <p:nvPr/>
          </p:nvSpPr>
          <p:spPr bwMode="auto">
            <a:xfrm>
              <a:off x="4331" y="1896"/>
              <a:ext cx="202" cy="1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/>
                <a:t>…</a:t>
              </a:r>
              <a:endParaRPr lang="en-GB" altLang="fr-FR" sz="1000" baseline="-25000">
                <a:latin typeface="Symbol" pitchFamily="18" charset="2"/>
              </a:endParaRPr>
            </a:p>
          </p:txBody>
        </p:sp>
        <p:sp>
          <p:nvSpPr>
            <p:cNvPr id="37928" name="Rectangle 172"/>
            <p:cNvSpPr>
              <a:spLocks noChangeArrowheads="1"/>
            </p:cNvSpPr>
            <p:nvPr/>
          </p:nvSpPr>
          <p:spPr bwMode="auto">
            <a:xfrm>
              <a:off x="4094" y="1896"/>
              <a:ext cx="237" cy="1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>
                  <a:latin typeface="Symbol" pitchFamily="18" charset="2"/>
                </a:rPr>
                <a:t>q</a:t>
              </a:r>
              <a:r>
                <a:rPr lang="en-GB" altLang="fr-FR" sz="1000" baseline="-25000">
                  <a:latin typeface="Symbol" pitchFamily="18" charset="2"/>
                </a:rPr>
                <a:t>2</a:t>
              </a:r>
            </a:p>
          </p:txBody>
        </p:sp>
        <p:sp>
          <p:nvSpPr>
            <p:cNvPr id="37929" name="Rectangle 173"/>
            <p:cNvSpPr>
              <a:spLocks noChangeArrowheads="1"/>
            </p:cNvSpPr>
            <p:nvPr/>
          </p:nvSpPr>
          <p:spPr bwMode="auto">
            <a:xfrm>
              <a:off x="3858" y="1896"/>
              <a:ext cx="236" cy="1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>
                  <a:latin typeface="Symbol" pitchFamily="18" charset="2"/>
                </a:rPr>
                <a:t>q</a:t>
              </a:r>
              <a:r>
                <a:rPr lang="en-GB" altLang="fr-FR" sz="1000" baseline="-25000">
                  <a:latin typeface="Symbol" pitchFamily="18" charset="2"/>
                </a:rPr>
                <a:t>1</a:t>
              </a:r>
            </a:p>
          </p:txBody>
        </p:sp>
        <p:sp>
          <p:nvSpPr>
            <p:cNvPr id="37930" name="Line 174"/>
            <p:cNvSpPr>
              <a:spLocks noChangeShapeType="1"/>
            </p:cNvSpPr>
            <p:nvPr/>
          </p:nvSpPr>
          <p:spPr bwMode="auto">
            <a:xfrm>
              <a:off x="3858" y="1896"/>
              <a:ext cx="165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7931" name="Line 175"/>
            <p:cNvSpPr>
              <a:spLocks noChangeShapeType="1"/>
            </p:cNvSpPr>
            <p:nvPr/>
          </p:nvSpPr>
          <p:spPr bwMode="auto">
            <a:xfrm>
              <a:off x="3858" y="2063"/>
              <a:ext cx="165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7932" name="Line 176"/>
            <p:cNvSpPr>
              <a:spLocks noChangeShapeType="1"/>
            </p:cNvSpPr>
            <p:nvPr/>
          </p:nvSpPr>
          <p:spPr bwMode="auto">
            <a:xfrm>
              <a:off x="3858" y="1896"/>
              <a:ext cx="0" cy="167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7933" name="Line 177"/>
            <p:cNvSpPr>
              <a:spLocks noChangeShapeType="1"/>
            </p:cNvSpPr>
            <p:nvPr/>
          </p:nvSpPr>
          <p:spPr bwMode="auto">
            <a:xfrm>
              <a:off x="4094" y="1896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7934" name="Line 178"/>
            <p:cNvSpPr>
              <a:spLocks noChangeShapeType="1"/>
            </p:cNvSpPr>
            <p:nvPr/>
          </p:nvSpPr>
          <p:spPr bwMode="auto">
            <a:xfrm>
              <a:off x="4331" y="1896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7935" name="Line 179"/>
            <p:cNvSpPr>
              <a:spLocks noChangeShapeType="1"/>
            </p:cNvSpPr>
            <p:nvPr/>
          </p:nvSpPr>
          <p:spPr bwMode="auto">
            <a:xfrm>
              <a:off x="4533" y="1896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7936" name="Line 180"/>
            <p:cNvSpPr>
              <a:spLocks noChangeShapeType="1"/>
            </p:cNvSpPr>
            <p:nvPr/>
          </p:nvSpPr>
          <p:spPr bwMode="auto">
            <a:xfrm>
              <a:off x="4776" y="1896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7937" name="Line 181"/>
            <p:cNvSpPr>
              <a:spLocks noChangeShapeType="1"/>
            </p:cNvSpPr>
            <p:nvPr/>
          </p:nvSpPr>
          <p:spPr bwMode="auto">
            <a:xfrm>
              <a:off x="5067" y="1896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7938" name="Line 182"/>
            <p:cNvSpPr>
              <a:spLocks noChangeShapeType="1"/>
            </p:cNvSpPr>
            <p:nvPr/>
          </p:nvSpPr>
          <p:spPr bwMode="auto">
            <a:xfrm>
              <a:off x="5512" y="1896"/>
              <a:ext cx="0" cy="167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7939" name="Line 237"/>
            <p:cNvSpPr>
              <a:spLocks noChangeShapeType="1"/>
            </p:cNvSpPr>
            <p:nvPr/>
          </p:nvSpPr>
          <p:spPr bwMode="auto">
            <a:xfrm>
              <a:off x="5276" y="1896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fr-FR"/>
            </a:p>
          </p:txBody>
        </p:sp>
        <p:sp>
          <p:nvSpPr>
            <p:cNvPr id="37940" name="Rectangle 239"/>
            <p:cNvSpPr>
              <a:spLocks noChangeArrowheads="1"/>
            </p:cNvSpPr>
            <p:nvPr/>
          </p:nvSpPr>
          <p:spPr bwMode="auto">
            <a:xfrm>
              <a:off x="5067" y="2143"/>
              <a:ext cx="209" cy="1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/>
                <a:t>…</a:t>
              </a:r>
              <a:endParaRPr lang="en-GB" altLang="fr-FR" sz="1000" baseline="-25000"/>
            </a:p>
          </p:txBody>
        </p:sp>
        <p:sp>
          <p:nvSpPr>
            <p:cNvPr id="37941" name="Rectangle 184"/>
            <p:cNvSpPr>
              <a:spLocks noChangeArrowheads="1"/>
            </p:cNvSpPr>
            <p:nvPr/>
          </p:nvSpPr>
          <p:spPr bwMode="auto">
            <a:xfrm>
              <a:off x="5276" y="2143"/>
              <a:ext cx="236" cy="1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>
                  <a:latin typeface="Symbol" pitchFamily="18" charset="2"/>
                </a:rPr>
                <a:t>q</a:t>
              </a:r>
              <a:r>
                <a:rPr lang="en-GB" altLang="fr-FR" sz="1000" baseline="-25000"/>
                <a:t>n</a:t>
              </a:r>
            </a:p>
          </p:txBody>
        </p:sp>
        <p:sp>
          <p:nvSpPr>
            <p:cNvPr id="37942" name="Rectangle 185"/>
            <p:cNvSpPr>
              <a:spLocks noChangeArrowheads="1"/>
            </p:cNvSpPr>
            <p:nvPr/>
          </p:nvSpPr>
          <p:spPr bwMode="auto">
            <a:xfrm>
              <a:off x="4776" y="2143"/>
              <a:ext cx="291" cy="1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>
                  <a:latin typeface="Symbol" pitchFamily="18" charset="2"/>
                </a:rPr>
                <a:t>q</a:t>
              </a:r>
              <a:r>
                <a:rPr lang="en-GB" altLang="fr-FR" sz="1000" baseline="-25000"/>
                <a:t>i+1</a:t>
              </a:r>
            </a:p>
          </p:txBody>
        </p:sp>
        <p:sp>
          <p:nvSpPr>
            <p:cNvPr id="37943" name="Rectangle 186"/>
            <p:cNvSpPr>
              <a:spLocks noChangeArrowheads="1"/>
            </p:cNvSpPr>
            <p:nvPr/>
          </p:nvSpPr>
          <p:spPr bwMode="auto">
            <a:xfrm>
              <a:off x="4536" y="2143"/>
              <a:ext cx="240" cy="1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>
                  <a:latin typeface="Symbol" pitchFamily="18" charset="2"/>
                </a:rPr>
                <a:t>q </a:t>
              </a:r>
              <a:r>
                <a:rPr lang="en-GB" altLang="fr-FR" sz="1000" b="1"/>
                <a:t>’</a:t>
              </a:r>
              <a:r>
                <a:rPr lang="en-GB" altLang="fr-FR" sz="1000" baseline="-25000"/>
                <a:t>i</a:t>
              </a:r>
            </a:p>
          </p:txBody>
        </p:sp>
        <p:sp>
          <p:nvSpPr>
            <p:cNvPr id="37944" name="Rectangle 187"/>
            <p:cNvSpPr>
              <a:spLocks noChangeArrowheads="1"/>
            </p:cNvSpPr>
            <p:nvPr/>
          </p:nvSpPr>
          <p:spPr bwMode="auto">
            <a:xfrm>
              <a:off x="4331" y="2143"/>
              <a:ext cx="205" cy="1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/>
                <a:t>…</a:t>
              </a:r>
              <a:endParaRPr lang="en-GB" altLang="fr-FR" sz="1000" baseline="-25000">
                <a:latin typeface="Symbol" pitchFamily="18" charset="2"/>
              </a:endParaRPr>
            </a:p>
          </p:txBody>
        </p:sp>
        <p:sp>
          <p:nvSpPr>
            <p:cNvPr id="37945" name="Rectangle 188"/>
            <p:cNvSpPr>
              <a:spLocks noChangeArrowheads="1"/>
            </p:cNvSpPr>
            <p:nvPr/>
          </p:nvSpPr>
          <p:spPr bwMode="auto">
            <a:xfrm>
              <a:off x="4094" y="2143"/>
              <a:ext cx="237" cy="1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>
                  <a:latin typeface="Symbol" pitchFamily="18" charset="2"/>
                </a:rPr>
                <a:t>q </a:t>
              </a:r>
              <a:r>
                <a:rPr lang="en-GB" altLang="fr-FR" sz="1000" b="1"/>
                <a:t>’</a:t>
              </a:r>
              <a:r>
                <a:rPr lang="en-GB" altLang="fr-FR" sz="1000" baseline="-25000">
                  <a:latin typeface="Symbol" pitchFamily="18" charset="2"/>
                </a:rPr>
                <a:t>2</a:t>
              </a:r>
            </a:p>
          </p:txBody>
        </p:sp>
        <p:sp>
          <p:nvSpPr>
            <p:cNvPr id="37946" name="Rectangle 189"/>
            <p:cNvSpPr>
              <a:spLocks noChangeArrowheads="1"/>
            </p:cNvSpPr>
            <p:nvPr/>
          </p:nvSpPr>
          <p:spPr bwMode="auto">
            <a:xfrm>
              <a:off x="3858" y="2143"/>
              <a:ext cx="236" cy="1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>
                  <a:latin typeface="Symbol" pitchFamily="18" charset="2"/>
                </a:rPr>
                <a:t>q </a:t>
              </a:r>
              <a:r>
                <a:rPr lang="en-GB" altLang="fr-FR" sz="1000" b="1"/>
                <a:t>’</a:t>
              </a:r>
              <a:r>
                <a:rPr lang="en-GB" altLang="fr-FR" sz="1000" baseline="-25000">
                  <a:latin typeface="Symbol" pitchFamily="18" charset="2"/>
                </a:rPr>
                <a:t>1</a:t>
              </a:r>
            </a:p>
          </p:txBody>
        </p:sp>
        <p:sp>
          <p:nvSpPr>
            <p:cNvPr id="37947" name="Line 190"/>
            <p:cNvSpPr>
              <a:spLocks noChangeShapeType="1"/>
            </p:cNvSpPr>
            <p:nvPr/>
          </p:nvSpPr>
          <p:spPr bwMode="auto">
            <a:xfrm>
              <a:off x="3858" y="2143"/>
              <a:ext cx="165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7948" name="Line 191"/>
            <p:cNvSpPr>
              <a:spLocks noChangeShapeType="1"/>
            </p:cNvSpPr>
            <p:nvPr/>
          </p:nvSpPr>
          <p:spPr bwMode="auto">
            <a:xfrm>
              <a:off x="3858" y="2310"/>
              <a:ext cx="165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7949" name="Line 192"/>
            <p:cNvSpPr>
              <a:spLocks noChangeShapeType="1"/>
            </p:cNvSpPr>
            <p:nvPr/>
          </p:nvSpPr>
          <p:spPr bwMode="auto">
            <a:xfrm>
              <a:off x="3858" y="2143"/>
              <a:ext cx="0" cy="167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7950" name="Line 193"/>
            <p:cNvSpPr>
              <a:spLocks noChangeShapeType="1"/>
            </p:cNvSpPr>
            <p:nvPr/>
          </p:nvSpPr>
          <p:spPr bwMode="auto">
            <a:xfrm>
              <a:off x="4094" y="2143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7951" name="Line 194"/>
            <p:cNvSpPr>
              <a:spLocks noChangeShapeType="1"/>
            </p:cNvSpPr>
            <p:nvPr/>
          </p:nvSpPr>
          <p:spPr bwMode="auto">
            <a:xfrm>
              <a:off x="4331" y="2143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7952" name="Line 195"/>
            <p:cNvSpPr>
              <a:spLocks noChangeShapeType="1"/>
            </p:cNvSpPr>
            <p:nvPr/>
          </p:nvSpPr>
          <p:spPr bwMode="auto">
            <a:xfrm>
              <a:off x="4536" y="2143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7953" name="Line 196"/>
            <p:cNvSpPr>
              <a:spLocks noChangeShapeType="1"/>
            </p:cNvSpPr>
            <p:nvPr/>
          </p:nvSpPr>
          <p:spPr bwMode="auto">
            <a:xfrm>
              <a:off x="4776" y="2143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7954" name="Line 197"/>
            <p:cNvSpPr>
              <a:spLocks noChangeShapeType="1"/>
            </p:cNvSpPr>
            <p:nvPr/>
          </p:nvSpPr>
          <p:spPr bwMode="auto">
            <a:xfrm>
              <a:off x="5067" y="2143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7955" name="Line 198"/>
            <p:cNvSpPr>
              <a:spLocks noChangeShapeType="1"/>
            </p:cNvSpPr>
            <p:nvPr/>
          </p:nvSpPr>
          <p:spPr bwMode="auto">
            <a:xfrm>
              <a:off x="5512" y="2143"/>
              <a:ext cx="0" cy="167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7956" name="Line 240"/>
            <p:cNvSpPr>
              <a:spLocks noChangeShapeType="1"/>
            </p:cNvSpPr>
            <p:nvPr/>
          </p:nvSpPr>
          <p:spPr bwMode="auto">
            <a:xfrm>
              <a:off x="5276" y="2143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fr-FR"/>
            </a:p>
          </p:txBody>
        </p:sp>
        <p:sp>
          <p:nvSpPr>
            <p:cNvPr id="37957" name="Text Box 336"/>
            <p:cNvSpPr txBox="1">
              <a:spLocks noChangeArrowheads="1"/>
            </p:cNvSpPr>
            <p:nvPr/>
          </p:nvSpPr>
          <p:spPr bwMode="auto">
            <a:xfrm>
              <a:off x="3292" y="1873"/>
              <a:ext cx="572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fr-FR" sz="1800"/>
                <a:t>child1 :</a:t>
              </a:r>
            </a:p>
          </p:txBody>
        </p:sp>
        <p:sp>
          <p:nvSpPr>
            <p:cNvPr id="37958" name="Text Box 337"/>
            <p:cNvSpPr txBox="1">
              <a:spLocks noChangeArrowheads="1"/>
            </p:cNvSpPr>
            <p:nvPr/>
          </p:nvSpPr>
          <p:spPr bwMode="auto">
            <a:xfrm>
              <a:off x="3297" y="2124"/>
              <a:ext cx="572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fr-FR" sz="1800"/>
                <a:t>child2 :</a:t>
              </a:r>
            </a:p>
          </p:txBody>
        </p:sp>
      </p:grpSp>
      <p:grpSp>
        <p:nvGrpSpPr>
          <p:cNvPr id="6" name="Group 341"/>
          <p:cNvGrpSpPr>
            <a:grpSpLocks/>
          </p:cNvGrpSpPr>
          <p:nvPr/>
        </p:nvGrpSpPr>
        <p:grpSpPr bwMode="auto">
          <a:xfrm>
            <a:off x="5059363" y="4702175"/>
            <a:ext cx="3613150" cy="339725"/>
            <a:chOff x="3187" y="3496"/>
            <a:chExt cx="2276" cy="214"/>
          </a:xfrm>
        </p:grpSpPr>
        <p:sp>
          <p:nvSpPr>
            <p:cNvPr id="37905" name="Rectangle 312"/>
            <p:cNvSpPr>
              <a:spLocks noChangeArrowheads="1"/>
            </p:cNvSpPr>
            <p:nvPr/>
          </p:nvSpPr>
          <p:spPr bwMode="auto">
            <a:xfrm>
              <a:off x="5018" y="3519"/>
              <a:ext cx="209" cy="1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/>
                <a:t>…</a:t>
              </a:r>
            </a:p>
          </p:txBody>
        </p:sp>
        <p:sp>
          <p:nvSpPr>
            <p:cNvPr id="37906" name="Rectangle 313"/>
            <p:cNvSpPr>
              <a:spLocks noChangeArrowheads="1"/>
            </p:cNvSpPr>
            <p:nvPr/>
          </p:nvSpPr>
          <p:spPr bwMode="auto">
            <a:xfrm>
              <a:off x="5227" y="3519"/>
              <a:ext cx="236" cy="1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>
                  <a:latin typeface="Symbol" pitchFamily="18" charset="2"/>
                </a:rPr>
                <a:t>q</a:t>
              </a:r>
              <a:r>
                <a:rPr lang="en-GB" altLang="fr-FR" sz="1000" baseline="-25000"/>
                <a:t>n</a:t>
              </a:r>
            </a:p>
          </p:txBody>
        </p:sp>
        <p:sp>
          <p:nvSpPr>
            <p:cNvPr id="37907" name="Rectangle 314"/>
            <p:cNvSpPr>
              <a:spLocks noChangeArrowheads="1"/>
            </p:cNvSpPr>
            <p:nvPr/>
          </p:nvSpPr>
          <p:spPr bwMode="auto">
            <a:xfrm>
              <a:off x="4727" y="3519"/>
              <a:ext cx="291" cy="1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>
                  <a:latin typeface="Symbol" pitchFamily="18" charset="2"/>
                </a:rPr>
                <a:t>q</a:t>
              </a:r>
              <a:r>
                <a:rPr lang="en-GB" altLang="fr-FR" sz="1000" baseline="-25000"/>
                <a:t>i+1</a:t>
              </a:r>
            </a:p>
          </p:txBody>
        </p:sp>
        <p:sp>
          <p:nvSpPr>
            <p:cNvPr id="37908" name="Rectangle 315"/>
            <p:cNvSpPr>
              <a:spLocks noChangeArrowheads="1"/>
            </p:cNvSpPr>
            <p:nvPr/>
          </p:nvSpPr>
          <p:spPr bwMode="auto">
            <a:xfrm>
              <a:off x="4484" y="3519"/>
              <a:ext cx="243" cy="167"/>
            </a:xfrm>
            <a:prstGeom prst="rect">
              <a:avLst/>
            </a:prstGeom>
            <a:solidFill>
              <a:srgbClr val="FF9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>
                  <a:latin typeface="Symbol" pitchFamily="18" charset="2"/>
                </a:rPr>
                <a:t>q </a:t>
              </a:r>
              <a:r>
                <a:rPr lang="en-GB" altLang="fr-FR" sz="1000" b="1"/>
                <a:t>’</a:t>
              </a:r>
              <a:r>
                <a:rPr lang="en-GB" altLang="fr-FR" sz="1000" baseline="-25000"/>
                <a:t>i</a:t>
              </a:r>
            </a:p>
          </p:txBody>
        </p:sp>
        <p:sp>
          <p:nvSpPr>
            <p:cNvPr id="37909" name="Rectangle 316"/>
            <p:cNvSpPr>
              <a:spLocks noChangeArrowheads="1"/>
            </p:cNvSpPr>
            <p:nvPr/>
          </p:nvSpPr>
          <p:spPr bwMode="auto">
            <a:xfrm>
              <a:off x="4282" y="3519"/>
              <a:ext cx="202" cy="1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/>
                <a:t>…</a:t>
              </a:r>
              <a:endParaRPr lang="en-GB" altLang="fr-FR" sz="1000" baseline="-25000">
                <a:latin typeface="Symbol" pitchFamily="18" charset="2"/>
              </a:endParaRPr>
            </a:p>
          </p:txBody>
        </p:sp>
        <p:sp>
          <p:nvSpPr>
            <p:cNvPr id="37910" name="Rectangle 317"/>
            <p:cNvSpPr>
              <a:spLocks noChangeArrowheads="1"/>
            </p:cNvSpPr>
            <p:nvPr/>
          </p:nvSpPr>
          <p:spPr bwMode="auto">
            <a:xfrm>
              <a:off x="4045" y="3519"/>
              <a:ext cx="237" cy="1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>
                  <a:latin typeface="Symbol" pitchFamily="18" charset="2"/>
                </a:rPr>
                <a:t>q</a:t>
              </a:r>
              <a:r>
                <a:rPr lang="en-GB" altLang="fr-FR" sz="1000" baseline="-25000">
                  <a:latin typeface="Symbol" pitchFamily="18" charset="2"/>
                </a:rPr>
                <a:t>2</a:t>
              </a:r>
            </a:p>
          </p:txBody>
        </p:sp>
        <p:sp>
          <p:nvSpPr>
            <p:cNvPr id="37911" name="Rectangle 318"/>
            <p:cNvSpPr>
              <a:spLocks noChangeArrowheads="1"/>
            </p:cNvSpPr>
            <p:nvPr/>
          </p:nvSpPr>
          <p:spPr bwMode="auto">
            <a:xfrm>
              <a:off x="3809" y="3519"/>
              <a:ext cx="236" cy="1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1000">
                  <a:latin typeface="Symbol" pitchFamily="18" charset="2"/>
                </a:rPr>
                <a:t>q</a:t>
              </a:r>
              <a:r>
                <a:rPr lang="en-GB" altLang="fr-FR" sz="1000" baseline="-25000">
                  <a:latin typeface="Symbol" pitchFamily="18" charset="2"/>
                </a:rPr>
                <a:t>1</a:t>
              </a:r>
            </a:p>
          </p:txBody>
        </p:sp>
        <p:sp>
          <p:nvSpPr>
            <p:cNvPr id="37912" name="Line 319"/>
            <p:cNvSpPr>
              <a:spLocks noChangeShapeType="1"/>
            </p:cNvSpPr>
            <p:nvPr/>
          </p:nvSpPr>
          <p:spPr bwMode="auto">
            <a:xfrm>
              <a:off x="3809" y="3519"/>
              <a:ext cx="165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7913" name="Line 320"/>
            <p:cNvSpPr>
              <a:spLocks noChangeShapeType="1"/>
            </p:cNvSpPr>
            <p:nvPr/>
          </p:nvSpPr>
          <p:spPr bwMode="auto">
            <a:xfrm>
              <a:off x="3809" y="3686"/>
              <a:ext cx="165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7914" name="Line 321"/>
            <p:cNvSpPr>
              <a:spLocks noChangeShapeType="1"/>
            </p:cNvSpPr>
            <p:nvPr/>
          </p:nvSpPr>
          <p:spPr bwMode="auto">
            <a:xfrm>
              <a:off x="3809" y="3519"/>
              <a:ext cx="0" cy="167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7915" name="Line 322"/>
            <p:cNvSpPr>
              <a:spLocks noChangeShapeType="1"/>
            </p:cNvSpPr>
            <p:nvPr/>
          </p:nvSpPr>
          <p:spPr bwMode="auto">
            <a:xfrm>
              <a:off x="4045" y="3519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7916" name="Line 323"/>
            <p:cNvSpPr>
              <a:spLocks noChangeShapeType="1"/>
            </p:cNvSpPr>
            <p:nvPr/>
          </p:nvSpPr>
          <p:spPr bwMode="auto">
            <a:xfrm>
              <a:off x="4282" y="3519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7917" name="Line 324"/>
            <p:cNvSpPr>
              <a:spLocks noChangeShapeType="1"/>
            </p:cNvSpPr>
            <p:nvPr/>
          </p:nvSpPr>
          <p:spPr bwMode="auto">
            <a:xfrm>
              <a:off x="4484" y="3519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7918" name="Line 325"/>
            <p:cNvSpPr>
              <a:spLocks noChangeShapeType="1"/>
            </p:cNvSpPr>
            <p:nvPr/>
          </p:nvSpPr>
          <p:spPr bwMode="auto">
            <a:xfrm>
              <a:off x="4727" y="3519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7919" name="Line 326"/>
            <p:cNvSpPr>
              <a:spLocks noChangeShapeType="1"/>
            </p:cNvSpPr>
            <p:nvPr/>
          </p:nvSpPr>
          <p:spPr bwMode="auto">
            <a:xfrm>
              <a:off x="5018" y="3519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7920" name="Line 327"/>
            <p:cNvSpPr>
              <a:spLocks noChangeShapeType="1"/>
            </p:cNvSpPr>
            <p:nvPr/>
          </p:nvSpPr>
          <p:spPr bwMode="auto">
            <a:xfrm>
              <a:off x="5463" y="3519"/>
              <a:ext cx="0" cy="167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7921" name="Line 328"/>
            <p:cNvSpPr>
              <a:spLocks noChangeShapeType="1"/>
            </p:cNvSpPr>
            <p:nvPr/>
          </p:nvSpPr>
          <p:spPr bwMode="auto">
            <a:xfrm>
              <a:off x="5227" y="3519"/>
              <a:ext cx="0" cy="1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fr-FR"/>
            </a:p>
          </p:txBody>
        </p:sp>
        <p:sp>
          <p:nvSpPr>
            <p:cNvPr id="37922" name="Text Box 338"/>
            <p:cNvSpPr txBox="1">
              <a:spLocks noChangeArrowheads="1"/>
            </p:cNvSpPr>
            <p:nvPr/>
          </p:nvSpPr>
          <p:spPr bwMode="auto">
            <a:xfrm>
              <a:off x="3187" y="3496"/>
              <a:ext cx="636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fr-FR" sz="1800"/>
                <a:t>mutant :</a:t>
              </a:r>
            </a:p>
          </p:txBody>
        </p:sp>
      </p:grpSp>
      <p:grpSp>
        <p:nvGrpSpPr>
          <p:cNvPr id="7" name="Group 347"/>
          <p:cNvGrpSpPr>
            <a:grpSpLocks/>
          </p:cNvGrpSpPr>
          <p:nvPr/>
        </p:nvGrpSpPr>
        <p:grpSpPr bwMode="auto">
          <a:xfrm>
            <a:off x="3159125" y="2465388"/>
            <a:ext cx="2193925" cy="827087"/>
            <a:chOff x="1990" y="2461"/>
            <a:chExt cx="1382" cy="521"/>
          </a:xfrm>
        </p:grpSpPr>
        <p:sp>
          <p:nvSpPr>
            <p:cNvPr id="37901" name="Rectangle 277"/>
            <p:cNvSpPr>
              <a:spLocks noChangeArrowheads="1"/>
            </p:cNvSpPr>
            <p:nvPr/>
          </p:nvSpPr>
          <p:spPr bwMode="auto">
            <a:xfrm>
              <a:off x="2975" y="2732"/>
              <a:ext cx="397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fr-FR" sz="200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</a:t>
              </a:r>
            </a:p>
          </p:txBody>
        </p:sp>
        <p:sp>
          <p:nvSpPr>
            <p:cNvPr id="37902" name="Line 278"/>
            <p:cNvSpPr>
              <a:spLocks noChangeShapeType="1"/>
            </p:cNvSpPr>
            <p:nvPr/>
          </p:nvSpPr>
          <p:spPr bwMode="auto">
            <a:xfrm flipV="1">
              <a:off x="2009" y="2784"/>
              <a:ext cx="292" cy="173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37903" name="Line 279"/>
            <p:cNvSpPr>
              <a:spLocks noChangeShapeType="1"/>
            </p:cNvSpPr>
            <p:nvPr/>
          </p:nvSpPr>
          <p:spPr bwMode="auto">
            <a:xfrm rot="6300000" flipV="1">
              <a:off x="2097" y="2734"/>
              <a:ext cx="90" cy="303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37904" name="Line 346"/>
            <p:cNvSpPr>
              <a:spLocks noChangeShapeType="1"/>
            </p:cNvSpPr>
            <p:nvPr/>
          </p:nvSpPr>
          <p:spPr bwMode="auto">
            <a:xfrm>
              <a:off x="2188" y="2461"/>
              <a:ext cx="0" cy="202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</p:grpSp>
      <p:sp>
        <p:nvSpPr>
          <p:cNvPr id="8" name="Ellipse 7"/>
          <p:cNvSpPr/>
          <p:nvPr/>
        </p:nvSpPr>
        <p:spPr>
          <a:xfrm>
            <a:off x="7677150" y="190500"/>
            <a:ext cx="1241425" cy="11303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Adults</a:t>
            </a:r>
            <a:r>
              <a:rPr lang="fr-FR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only</a:t>
            </a:r>
            <a:endParaRPr lang="fr-FR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75"/>
                                        <p:tgtEl>
                                          <p:spTgt spid="31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75"/>
                                        <p:tgtEl>
                                          <p:spTgt spid="32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872" grpId="0" autoUpdateAnimBg="0"/>
      <p:bldP spid="32035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Espace réservé du contenu 2"/>
          <p:cNvSpPr>
            <a:spLocks noGrp="1"/>
          </p:cNvSpPr>
          <p:nvPr>
            <p:ph idx="1"/>
          </p:nvPr>
        </p:nvSpPr>
        <p:spPr>
          <a:xfrm>
            <a:off x="109538" y="377825"/>
            <a:ext cx="8874125" cy="1265238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en-US" alt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The Question: Why care for conformational sampling?</a:t>
            </a:r>
          </a:p>
          <a:p>
            <a:pPr lvl="1" algn="just">
              <a:defRPr/>
            </a:pPr>
            <a:r>
              <a:rPr lang="en-US" altLang="fr-FR" sz="2000" dirty="0" smtClean="0">
                <a:solidFill>
                  <a:srgbClr val="FF0000"/>
                </a:solidFill>
                <a:latin typeface="+mj-lt"/>
              </a:rPr>
              <a:t>Because experimental properties of a molecule are given by the Boltzmann Average of properties of populated geometries</a:t>
            </a:r>
            <a:endParaRPr lang="en-US" altLang="fr-FR" sz="2000" dirty="0" smtClean="0">
              <a:latin typeface="+mj-lt"/>
            </a:endParaRPr>
          </a:p>
        </p:txBody>
      </p:sp>
      <p:grpSp>
        <p:nvGrpSpPr>
          <p:cNvPr id="22531" name="Groupe 4"/>
          <p:cNvGrpSpPr>
            <a:grpSpLocks/>
          </p:cNvGrpSpPr>
          <p:nvPr/>
        </p:nvGrpSpPr>
        <p:grpSpPr bwMode="auto">
          <a:xfrm>
            <a:off x="788988" y="1771650"/>
            <a:ext cx="7323137" cy="2928938"/>
            <a:chOff x="582613" y="585736"/>
            <a:chExt cx="7323137" cy="2928989"/>
          </a:xfrm>
        </p:grpSpPr>
        <p:sp>
          <p:nvSpPr>
            <p:cNvPr id="22552" name="Text Box 8"/>
            <p:cNvSpPr txBox="1">
              <a:spLocks noChangeArrowheads="1"/>
            </p:cNvSpPr>
            <p:nvPr/>
          </p:nvSpPr>
          <p:spPr bwMode="auto">
            <a:xfrm>
              <a:off x="582613" y="585736"/>
              <a:ext cx="4267200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fr-FR" sz="1800" b="1"/>
                <a:t>Boltzmann’s probability  distribution:</a:t>
              </a:r>
            </a:p>
          </p:txBody>
        </p:sp>
        <p:graphicFrame>
          <p:nvGraphicFramePr>
            <p:cNvPr id="22553" name="Object 9"/>
            <p:cNvGraphicFramePr>
              <a:graphicFrameLocks noChangeAspect="1"/>
            </p:cNvGraphicFramePr>
            <p:nvPr/>
          </p:nvGraphicFramePr>
          <p:xfrm>
            <a:off x="642938" y="1084220"/>
            <a:ext cx="4703762" cy="92552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58" name="Équation" r:id="rId4" imgW="2463800" imgH="482600" progId="Equation.3">
                    <p:embed/>
                  </p:oleObj>
                </mc:Choice>
                <mc:Fallback>
                  <p:oleObj name="Équation" r:id="rId4" imgW="2463800" imgH="482600" progId="Equation.3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2938" y="1084220"/>
                          <a:ext cx="4703762" cy="925529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554" name="Text Box 8"/>
            <p:cNvSpPr txBox="1">
              <a:spLocks noChangeArrowheads="1"/>
            </p:cNvSpPr>
            <p:nvPr/>
          </p:nvSpPr>
          <p:spPr bwMode="auto">
            <a:xfrm>
              <a:off x="582613" y="2138717"/>
              <a:ext cx="261687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fr-FR" sz="1800" b="1"/>
                <a:t>Boltzmann Averaging:</a:t>
              </a:r>
            </a:p>
          </p:txBody>
        </p:sp>
        <p:graphicFrame>
          <p:nvGraphicFramePr>
            <p:cNvPr id="22555" name="Object 3"/>
            <p:cNvGraphicFramePr>
              <a:graphicFrameLocks noChangeAspect="1"/>
            </p:cNvGraphicFramePr>
            <p:nvPr/>
          </p:nvGraphicFramePr>
          <p:xfrm>
            <a:off x="703263" y="2636822"/>
            <a:ext cx="7202487" cy="8779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59" name="Équation" r:id="rId6" imgW="3771900" imgH="457200" progId="Equation.3">
                    <p:embed/>
                  </p:oleObj>
                </mc:Choice>
                <mc:Fallback>
                  <p:oleObj name="Équation" r:id="rId6" imgW="3771900" imgH="457200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3263" y="2636822"/>
                          <a:ext cx="7202487" cy="877903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2532" name="Groupe 28"/>
          <p:cNvGrpSpPr>
            <a:grpSpLocks/>
          </p:cNvGrpSpPr>
          <p:nvPr/>
        </p:nvGrpSpPr>
        <p:grpSpPr bwMode="auto">
          <a:xfrm>
            <a:off x="1192213" y="4730750"/>
            <a:ext cx="6691312" cy="2071688"/>
            <a:chOff x="1192213" y="4730773"/>
            <a:chExt cx="6691312" cy="2071687"/>
          </a:xfrm>
        </p:grpSpPr>
        <p:sp>
          <p:nvSpPr>
            <p:cNvPr id="22533" name="Text Box 21"/>
            <p:cNvSpPr txBox="1">
              <a:spLocks noChangeArrowheads="1"/>
            </p:cNvSpPr>
            <p:nvPr/>
          </p:nvSpPr>
          <p:spPr bwMode="auto">
            <a:xfrm>
              <a:off x="5399088" y="5167335"/>
              <a:ext cx="2484437" cy="835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fr-FR" sz="1800" b="1" u="sng"/>
                <a:t>Objective</a:t>
              </a:r>
              <a:r>
                <a:rPr lang="en-GB" altLang="fr-FR" sz="1800" b="1"/>
                <a:t> : </a:t>
              </a:r>
              <a:r>
                <a:rPr lang="en-GB" altLang="fr-FR" sz="1800"/>
                <a:t>finding</a:t>
              </a:r>
              <a:r>
                <a:rPr lang="en-GB" altLang="fr-FR" sz="1800" b="1"/>
                <a:t> </a:t>
              </a:r>
              <a:r>
                <a:rPr lang="en-GB" altLang="fr-FR" sz="1800"/>
                <a:t> the most probable solutions</a:t>
              </a:r>
            </a:p>
          </p:txBody>
        </p:sp>
        <p:sp>
          <p:nvSpPr>
            <p:cNvPr id="22534" name="Text Box 22"/>
            <p:cNvSpPr txBox="1">
              <a:spLocks noChangeArrowheads="1"/>
            </p:cNvSpPr>
            <p:nvPr/>
          </p:nvSpPr>
          <p:spPr bwMode="auto">
            <a:xfrm>
              <a:off x="5399088" y="6215085"/>
              <a:ext cx="2484437" cy="587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fr-FR" sz="1800"/>
                <a:t>That is, the relevant minima </a:t>
              </a:r>
            </a:p>
          </p:txBody>
        </p:sp>
        <p:grpSp>
          <p:nvGrpSpPr>
            <p:cNvPr id="22535" name="Group 30"/>
            <p:cNvGrpSpPr>
              <a:grpSpLocks/>
            </p:cNvGrpSpPr>
            <p:nvPr/>
          </p:nvGrpSpPr>
          <p:grpSpPr bwMode="auto">
            <a:xfrm>
              <a:off x="1192213" y="4730773"/>
              <a:ext cx="3829050" cy="1800226"/>
              <a:chOff x="751" y="2452"/>
              <a:chExt cx="2412" cy="1134"/>
            </a:xfrm>
          </p:grpSpPr>
          <p:pic>
            <p:nvPicPr>
              <p:cNvPr id="22540" name="Picture 5"/>
              <p:cNvPicPr>
                <a:picLocks noChangeAspect="1" noChangeArrowheads="1"/>
              </p:cNvPicPr>
              <p:nvPr/>
            </p:nvPicPr>
            <p:blipFill>
              <a:blip r:embed="rId8">
                <a:lum bright="12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737" t="15321" r="54027" b="12959"/>
              <a:stretch>
                <a:fillRect/>
              </a:stretch>
            </p:blipFill>
            <p:spPr bwMode="auto">
              <a:xfrm>
                <a:off x="1188" y="2639"/>
                <a:ext cx="1931" cy="7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2541" name="Oval 11"/>
              <p:cNvSpPr>
                <a:spLocks noChangeArrowheads="1"/>
              </p:cNvSpPr>
              <p:nvPr/>
            </p:nvSpPr>
            <p:spPr bwMode="auto">
              <a:xfrm>
                <a:off x="2302" y="3310"/>
                <a:ext cx="29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fr-FR" sz="1800"/>
              </a:p>
            </p:txBody>
          </p:sp>
          <p:sp>
            <p:nvSpPr>
              <p:cNvPr id="22542" name="Oval 12"/>
              <p:cNvSpPr>
                <a:spLocks noChangeArrowheads="1"/>
              </p:cNvSpPr>
              <p:nvPr/>
            </p:nvSpPr>
            <p:spPr bwMode="auto">
              <a:xfrm>
                <a:off x="2338" y="3286"/>
                <a:ext cx="29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fr-FR" sz="1800"/>
              </a:p>
            </p:txBody>
          </p:sp>
          <p:sp>
            <p:nvSpPr>
              <p:cNvPr id="22543" name="Oval 13"/>
              <p:cNvSpPr>
                <a:spLocks noChangeArrowheads="1"/>
              </p:cNvSpPr>
              <p:nvPr/>
            </p:nvSpPr>
            <p:spPr bwMode="auto">
              <a:xfrm>
                <a:off x="2227" y="3268"/>
                <a:ext cx="29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fr-FR" sz="1800"/>
              </a:p>
            </p:txBody>
          </p:sp>
          <p:sp>
            <p:nvSpPr>
              <p:cNvPr id="22544" name="Oval 14"/>
              <p:cNvSpPr>
                <a:spLocks noChangeArrowheads="1"/>
              </p:cNvSpPr>
              <p:nvPr/>
            </p:nvSpPr>
            <p:spPr bwMode="auto">
              <a:xfrm>
                <a:off x="2200" y="3229"/>
                <a:ext cx="29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fr-FR" sz="1800"/>
              </a:p>
            </p:txBody>
          </p:sp>
          <p:sp>
            <p:nvSpPr>
              <p:cNvPr id="22545" name="Oval 15"/>
              <p:cNvSpPr>
                <a:spLocks noChangeArrowheads="1"/>
              </p:cNvSpPr>
              <p:nvPr/>
            </p:nvSpPr>
            <p:spPr bwMode="auto">
              <a:xfrm>
                <a:off x="2401" y="3166"/>
                <a:ext cx="29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fr-FR" sz="1800"/>
              </a:p>
            </p:txBody>
          </p:sp>
          <p:sp>
            <p:nvSpPr>
              <p:cNvPr id="22546" name="Oval 16"/>
              <p:cNvSpPr>
                <a:spLocks noChangeArrowheads="1"/>
              </p:cNvSpPr>
              <p:nvPr/>
            </p:nvSpPr>
            <p:spPr bwMode="auto">
              <a:xfrm>
                <a:off x="2554" y="2774"/>
                <a:ext cx="29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fr-FR" sz="1800"/>
              </a:p>
            </p:txBody>
          </p:sp>
          <p:sp>
            <p:nvSpPr>
              <p:cNvPr id="22547" name="Oval 17"/>
              <p:cNvSpPr>
                <a:spLocks noChangeArrowheads="1"/>
              </p:cNvSpPr>
              <p:nvPr/>
            </p:nvSpPr>
            <p:spPr bwMode="auto">
              <a:xfrm>
                <a:off x="1921" y="3088"/>
                <a:ext cx="29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fr-FR" sz="1800"/>
              </a:p>
            </p:txBody>
          </p:sp>
          <p:sp>
            <p:nvSpPr>
              <p:cNvPr id="22548" name="Oval 18"/>
              <p:cNvSpPr>
                <a:spLocks noChangeArrowheads="1"/>
              </p:cNvSpPr>
              <p:nvPr/>
            </p:nvSpPr>
            <p:spPr bwMode="auto">
              <a:xfrm>
                <a:off x="1243" y="3052"/>
                <a:ext cx="29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fr-FR" sz="1800"/>
              </a:p>
            </p:txBody>
          </p:sp>
          <p:sp>
            <p:nvSpPr>
              <p:cNvPr id="22549" name="Oval 19"/>
              <p:cNvSpPr>
                <a:spLocks noChangeArrowheads="1"/>
              </p:cNvSpPr>
              <p:nvPr/>
            </p:nvSpPr>
            <p:spPr bwMode="auto">
              <a:xfrm>
                <a:off x="2269" y="3310"/>
                <a:ext cx="29" cy="2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fr-FR" sz="1800"/>
              </a:p>
            </p:txBody>
          </p:sp>
          <p:sp>
            <p:nvSpPr>
              <p:cNvPr id="22550" name="Text Box 27"/>
              <p:cNvSpPr txBox="1">
                <a:spLocks noChangeArrowheads="1"/>
              </p:cNvSpPr>
              <p:nvPr/>
            </p:nvSpPr>
            <p:spPr bwMode="auto">
              <a:xfrm>
                <a:off x="751" y="2452"/>
                <a:ext cx="640" cy="2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fr-FR" sz="1800"/>
                  <a:t>Energy</a:t>
                </a:r>
              </a:p>
            </p:txBody>
          </p:sp>
          <p:sp>
            <p:nvSpPr>
              <p:cNvPr id="22551" name="Text Box 28"/>
              <p:cNvSpPr txBox="1">
                <a:spLocks noChangeArrowheads="1"/>
              </p:cNvSpPr>
              <p:nvPr/>
            </p:nvSpPr>
            <p:spPr bwMode="auto">
              <a:xfrm>
                <a:off x="2209" y="3353"/>
                <a:ext cx="954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fr-FR" sz="1800"/>
                  <a:t>Geometry</a:t>
                </a:r>
              </a:p>
            </p:txBody>
          </p:sp>
        </p:grpSp>
        <p:grpSp>
          <p:nvGrpSpPr>
            <p:cNvPr id="22536" name="Group 26"/>
            <p:cNvGrpSpPr>
              <a:grpSpLocks/>
            </p:cNvGrpSpPr>
            <p:nvPr/>
          </p:nvGrpSpPr>
          <p:grpSpPr bwMode="auto">
            <a:xfrm>
              <a:off x="3035300" y="5837260"/>
              <a:ext cx="3751263" cy="782637"/>
              <a:chOff x="1884" y="3149"/>
              <a:chExt cx="2363" cy="493"/>
            </a:xfrm>
          </p:grpSpPr>
          <p:sp>
            <p:nvSpPr>
              <p:cNvPr id="22537" name="Freeform 23"/>
              <p:cNvSpPr>
                <a:spLocks/>
              </p:cNvSpPr>
              <p:nvPr/>
            </p:nvSpPr>
            <p:spPr bwMode="auto">
              <a:xfrm>
                <a:off x="2337" y="3240"/>
                <a:ext cx="1689" cy="179"/>
              </a:xfrm>
              <a:custGeom>
                <a:avLst/>
                <a:gdLst>
                  <a:gd name="T0" fmla="*/ 1689 w 1689"/>
                  <a:gd name="T1" fmla="*/ 179 h 179"/>
                  <a:gd name="T2" fmla="*/ 1235 w 1689"/>
                  <a:gd name="T3" fmla="*/ 32 h 179"/>
                  <a:gd name="T4" fmla="*/ 559 w 1689"/>
                  <a:gd name="T5" fmla="*/ 9 h 179"/>
                  <a:gd name="T6" fmla="*/ 0 w 1689"/>
                  <a:gd name="T7" fmla="*/ 86 h 17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89"/>
                  <a:gd name="T13" fmla="*/ 0 h 179"/>
                  <a:gd name="T14" fmla="*/ 1689 w 1689"/>
                  <a:gd name="T15" fmla="*/ 179 h 17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89" h="179">
                    <a:moveTo>
                      <a:pt x="1689" y="179"/>
                    </a:moveTo>
                    <a:cubicBezTo>
                      <a:pt x="1613" y="155"/>
                      <a:pt x="1423" y="60"/>
                      <a:pt x="1235" y="32"/>
                    </a:cubicBezTo>
                    <a:cubicBezTo>
                      <a:pt x="1047" y="4"/>
                      <a:pt x="765" y="0"/>
                      <a:pt x="559" y="9"/>
                    </a:cubicBezTo>
                    <a:cubicBezTo>
                      <a:pt x="353" y="18"/>
                      <a:pt x="116" y="70"/>
                      <a:pt x="0" y="86"/>
                    </a:cubicBezTo>
                  </a:path>
                </a:pathLst>
              </a:custGeom>
              <a:noFill/>
              <a:ln w="19050">
                <a:solidFill>
                  <a:srgbClr val="FF33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538" name="Freeform 24"/>
              <p:cNvSpPr>
                <a:spLocks/>
              </p:cNvSpPr>
              <p:nvPr/>
            </p:nvSpPr>
            <p:spPr bwMode="auto">
              <a:xfrm>
                <a:off x="1884" y="3149"/>
                <a:ext cx="2133" cy="493"/>
              </a:xfrm>
              <a:custGeom>
                <a:avLst/>
                <a:gdLst>
                  <a:gd name="T0" fmla="*/ 2133 w 2133"/>
                  <a:gd name="T1" fmla="*/ 309 h 493"/>
                  <a:gd name="T2" fmla="*/ 1250 w 2133"/>
                  <a:gd name="T3" fmla="*/ 468 h 493"/>
                  <a:gd name="T4" fmla="*/ 352 w 2133"/>
                  <a:gd name="T5" fmla="*/ 415 h 493"/>
                  <a:gd name="T6" fmla="*/ 44 w 2133"/>
                  <a:gd name="T7" fmla="*/ 0 h 49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33"/>
                  <a:gd name="T13" fmla="*/ 0 h 493"/>
                  <a:gd name="T14" fmla="*/ 2133 w 2133"/>
                  <a:gd name="T15" fmla="*/ 493 h 49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33" h="493">
                    <a:moveTo>
                      <a:pt x="2133" y="309"/>
                    </a:moveTo>
                    <a:cubicBezTo>
                      <a:pt x="1986" y="335"/>
                      <a:pt x="1547" y="450"/>
                      <a:pt x="1250" y="468"/>
                    </a:cubicBezTo>
                    <a:cubicBezTo>
                      <a:pt x="953" y="486"/>
                      <a:pt x="553" y="493"/>
                      <a:pt x="352" y="415"/>
                    </a:cubicBezTo>
                    <a:cubicBezTo>
                      <a:pt x="0" y="360"/>
                      <a:pt x="108" y="87"/>
                      <a:pt x="44" y="0"/>
                    </a:cubicBezTo>
                  </a:path>
                </a:pathLst>
              </a:custGeom>
              <a:noFill/>
              <a:ln w="19050">
                <a:solidFill>
                  <a:srgbClr val="FF33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539" name="Oval 25"/>
              <p:cNvSpPr>
                <a:spLocks noChangeArrowheads="1"/>
              </p:cNvSpPr>
              <p:nvPr/>
            </p:nvSpPr>
            <p:spPr bwMode="auto">
              <a:xfrm>
                <a:off x="4009" y="3355"/>
                <a:ext cx="238" cy="238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fr-FR" sz="180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pPr algn="l">
              <a:defRPr/>
            </a:pPr>
            <a:fld id="{F7938E8D-9BB2-4DFD-A8CE-75B5379B0259}" type="slidenum">
              <a:rPr lang="fr-FR" smtClean="0"/>
              <a:pPr algn="l">
                <a:defRPr/>
              </a:pPr>
              <a:t>30</a:t>
            </a:fld>
            <a:endParaRPr lang="fr-FR" smtClean="0"/>
          </a:p>
        </p:txBody>
      </p:sp>
      <p:grpSp>
        <p:nvGrpSpPr>
          <p:cNvPr id="2" name="Group 261"/>
          <p:cNvGrpSpPr>
            <a:grpSpLocks/>
          </p:cNvGrpSpPr>
          <p:nvPr/>
        </p:nvGrpSpPr>
        <p:grpSpPr bwMode="auto">
          <a:xfrm>
            <a:off x="2967038" y="704850"/>
            <a:ext cx="2886075" cy="2781300"/>
            <a:chOff x="1965" y="1486"/>
            <a:chExt cx="1818" cy="1752"/>
          </a:xfrm>
        </p:grpSpPr>
        <p:sp>
          <p:nvSpPr>
            <p:cNvPr id="39063" name="Text Box 107"/>
            <p:cNvSpPr txBox="1">
              <a:spLocks noChangeArrowheads="1"/>
            </p:cNvSpPr>
            <p:nvPr/>
          </p:nvSpPr>
          <p:spPr bwMode="auto">
            <a:xfrm>
              <a:off x="2171" y="1486"/>
              <a:ext cx="1612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fr-FR" sz="1800"/>
                <a:t>intermediate population</a:t>
              </a:r>
            </a:p>
          </p:txBody>
        </p:sp>
        <p:grpSp>
          <p:nvGrpSpPr>
            <p:cNvPr id="39064" name="Group 158"/>
            <p:cNvGrpSpPr>
              <a:grpSpLocks/>
            </p:cNvGrpSpPr>
            <p:nvPr/>
          </p:nvGrpSpPr>
          <p:grpSpPr bwMode="auto">
            <a:xfrm>
              <a:off x="2434" y="1710"/>
              <a:ext cx="1053" cy="750"/>
              <a:chOff x="758" y="1710"/>
              <a:chExt cx="1053" cy="750"/>
            </a:xfrm>
          </p:grpSpPr>
          <p:sp>
            <p:nvSpPr>
              <p:cNvPr id="39115" name="Rectangle 159"/>
              <p:cNvSpPr>
                <a:spLocks noChangeArrowheads="1"/>
              </p:cNvSpPr>
              <p:nvPr/>
            </p:nvSpPr>
            <p:spPr bwMode="auto">
              <a:xfrm>
                <a:off x="1415" y="1710"/>
                <a:ext cx="186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/>
                  <a:t>...</a:t>
                </a:r>
              </a:p>
            </p:txBody>
          </p:sp>
          <p:sp>
            <p:nvSpPr>
              <p:cNvPr id="39116" name="Rectangle 160"/>
              <p:cNvSpPr>
                <a:spLocks noChangeArrowheads="1"/>
              </p:cNvSpPr>
              <p:nvPr/>
            </p:nvSpPr>
            <p:spPr bwMode="auto">
              <a:xfrm>
                <a:off x="1582" y="1710"/>
                <a:ext cx="229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>
                    <a:latin typeface="Symbol" pitchFamily="18" charset="2"/>
                  </a:rPr>
                  <a:t>q</a:t>
                </a:r>
                <a:r>
                  <a:rPr lang="en-GB" altLang="fr-FR" sz="1000" baseline="46000">
                    <a:latin typeface="Symbol" pitchFamily="18" charset="2"/>
                  </a:rPr>
                  <a:t>1</a:t>
                </a:r>
                <a:r>
                  <a:rPr lang="en-GB" altLang="fr-FR" sz="1000" baseline="-25000"/>
                  <a:t>n</a:t>
                </a:r>
              </a:p>
            </p:txBody>
          </p:sp>
          <p:sp>
            <p:nvSpPr>
              <p:cNvPr id="39117" name="Rectangle 161"/>
              <p:cNvSpPr>
                <a:spLocks noChangeArrowheads="1"/>
              </p:cNvSpPr>
              <p:nvPr/>
            </p:nvSpPr>
            <p:spPr bwMode="auto">
              <a:xfrm>
                <a:off x="1196" y="1710"/>
                <a:ext cx="219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>
                    <a:latin typeface="Symbol" pitchFamily="18" charset="2"/>
                  </a:rPr>
                  <a:t>q</a:t>
                </a:r>
                <a:r>
                  <a:rPr lang="en-GB" altLang="fr-FR" sz="1000" baseline="46000">
                    <a:latin typeface="Symbol" pitchFamily="18" charset="2"/>
                  </a:rPr>
                  <a:t>1</a:t>
                </a:r>
                <a:r>
                  <a:rPr lang="en-GB" altLang="fr-FR" sz="1000" baseline="-25000">
                    <a:latin typeface="Symbol" pitchFamily="18" charset="2"/>
                  </a:rPr>
                  <a:t>3</a:t>
                </a:r>
              </a:p>
            </p:txBody>
          </p:sp>
          <p:sp>
            <p:nvSpPr>
              <p:cNvPr id="39118" name="Rectangle 162"/>
              <p:cNvSpPr>
                <a:spLocks noChangeArrowheads="1"/>
              </p:cNvSpPr>
              <p:nvPr/>
            </p:nvSpPr>
            <p:spPr bwMode="auto">
              <a:xfrm>
                <a:off x="977" y="1710"/>
                <a:ext cx="219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>
                    <a:latin typeface="Symbol" pitchFamily="18" charset="2"/>
                  </a:rPr>
                  <a:t>q</a:t>
                </a:r>
                <a:r>
                  <a:rPr lang="en-GB" altLang="fr-FR" sz="1000" baseline="46000">
                    <a:latin typeface="Symbol" pitchFamily="18" charset="2"/>
                  </a:rPr>
                  <a:t>1</a:t>
                </a:r>
                <a:r>
                  <a:rPr lang="en-GB" altLang="fr-FR" sz="1000" baseline="-25000">
                    <a:latin typeface="Symbol" pitchFamily="18" charset="2"/>
                  </a:rPr>
                  <a:t>2</a:t>
                </a:r>
              </a:p>
            </p:txBody>
          </p:sp>
          <p:sp>
            <p:nvSpPr>
              <p:cNvPr id="39119" name="Rectangle 163"/>
              <p:cNvSpPr>
                <a:spLocks noChangeArrowheads="1"/>
              </p:cNvSpPr>
              <p:nvPr/>
            </p:nvSpPr>
            <p:spPr bwMode="auto">
              <a:xfrm>
                <a:off x="758" y="1710"/>
                <a:ext cx="219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>
                    <a:latin typeface="Symbol" pitchFamily="18" charset="2"/>
                  </a:rPr>
                  <a:t>q</a:t>
                </a:r>
                <a:r>
                  <a:rPr lang="en-GB" altLang="fr-FR" sz="1000" baseline="46000">
                    <a:latin typeface="Symbol" pitchFamily="18" charset="2"/>
                  </a:rPr>
                  <a:t>1</a:t>
                </a:r>
                <a:r>
                  <a:rPr lang="en-GB" altLang="fr-FR" sz="1000" baseline="-25000">
                    <a:latin typeface="Symbol" pitchFamily="18" charset="2"/>
                  </a:rPr>
                  <a:t>1</a:t>
                </a:r>
              </a:p>
            </p:txBody>
          </p:sp>
          <p:sp>
            <p:nvSpPr>
              <p:cNvPr id="39120" name="Line 164"/>
              <p:cNvSpPr>
                <a:spLocks noChangeShapeType="1"/>
              </p:cNvSpPr>
              <p:nvPr/>
            </p:nvSpPr>
            <p:spPr bwMode="auto">
              <a:xfrm>
                <a:off x="758" y="1710"/>
                <a:ext cx="0" cy="167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121" name="Line 165"/>
              <p:cNvSpPr>
                <a:spLocks noChangeShapeType="1"/>
              </p:cNvSpPr>
              <p:nvPr/>
            </p:nvSpPr>
            <p:spPr bwMode="auto">
              <a:xfrm>
                <a:off x="977" y="1710"/>
                <a:ext cx="0" cy="16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122" name="Line 166"/>
              <p:cNvSpPr>
                <a:spLocks noChangeShapeType="1"/>
              </p:cNvSpPr>
              <p:nvPr/>
            </p:nvSpPr>
            <p:spPr bwMode="auto">
              <a:xfrm>
                <a:off x="1196" y="1710"/>
                <a:ext cx="0" cy="16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123" name="Line 167"/>
              <p:cNvSpPr>
                <a:spLocks noChangeShapeType="1"/>
              </p:cNvSpPr>
              <p:nvPr/>
            </p:nvSpPr>
            <p:spPr bwMode="auto">
              <a:xfrm>
                <a:off x="1415" y="1710"/>
                <a:ext cx="0" cy="16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124" name="Line 168"/>
              <p:cNvSpPr>
                <a:spLocks noChangeShapeType="1"/>
              </p:cNvSpPr>
              <p:nvPr/>
            </p:nvSpPr>
            <p:spPr bwMode="auto">
              <a:xfrm>
                <a:off x="1811" y="1710"/>
                <a:ext cx="0" cy="167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125" name="Rectangle 169"/>
              <p:cNvSpPr>
                <a:spLocks noChangeArrowheads="1"/>
              </p:cNvSpPr>
              <p:nvPr/>
            </p:nvSpPr>
            <p:spPr bwMode="auto">
              <a:xfrm>
                <a:off x="1415" y="1904"/>
                <a:ext cx="186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/>
                  <a:t>...</a:t>
                </a:r>
              </a:p>
            </p:txBody>
          </p:sp>
          <p:sp>
            <p:nvSpPr>
              <p:cNvPr id="39126" name="Rectangle 170"/>
              <p:cNvSpPr>
                <a:spLocks noChangeArrowheads="1"/>
              </p:cNvSpPr>
              <p:nvPr/>
            </p:nvSpPr>
            <p:spPr bwMode="auto">
              <a:xfrm>
                <a:off x="1582" y="1904"/>
                <a:ext cx="229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>
                    <a:latin typeface="Symbol" pitchFamily="18" charset="2"/>
                  </a:rPr>
                  <a:t>q</a:t>
                </a:r>
                <a:r>
                  <a:rPr lang="en-GB" altLang="fr-FR" sz="1000" baseline="46000">
                    <a:latin typeface="Symbol" pitchFamily="18" charset="2"/>
                  </a:rPr>
                  <a:t>2</a:t>
                </a:r>
                <a:r>
                  <a:rPr lang="en-GB" altLang="fr-FR" sz="1000" baseline="-25000"/>
                  <a:t>n</a:t>
                </a:r>
              </a:p>
            </p:txBody>
          </p:sp>
          <p:sp>
            <p:nvSpPr>
              <p:cNvPr id="39127" name="Rectangle 171"/>
              <p:cNvSpPr>
                <a:spLocks noChangeArrowheads="1"/>
              </p:cNvSpPr>
              <p:nvPr/>
            </p:nvSpPr>
            <p:spPr bwMode="auto">
              <a:xfrm>
                <a:off x="1196" y="1904"/>
                <a:ext cx="219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>
                    <a:latin typeface="Symbol" pitchFamily="18" charset="2"/>
                  </a:rPr>
                  <a:t>q</a:t>
                </a:r>
                <a:r>
                  <a:rPr lang="en-GB" altLang="fr-FR" sz="1000" baseline="46000">
                    <a:latin typeface="Symbol" pitchFamily="18" charset="2"/>
                  </a:rPr>
                  <a:t>2</a:t>
                </a:r>
                <a:r>
                  <a:rPr lang="en-GB" altLang="fr-FR" sz="1000" baseline="-25000">
                    <a:latin typeface="Symbol" pitchFamily="18" charset="2"/>
                  </a:rPr>
                  <a:t>3</a:t>
                </a:r>
              </a:p>
            </p:txBody>
          </p:sp>
          <p:sp>
            <p:nvSpPr>
              <p:cNvPr id="39128" name="Rectangle 172"/>
              <p:cNvSpPr>
                <a:spLocks noChangeArrowheads="1"/>
              </p:cNvSpPr>
              <p:nvPr/>
            </p:nvSpPr>
            <p:spPr bwMode="auto">
              <a:xfrm>
                <a:off x="977" y="1904"/>
                <a:ext cx="219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>
                    <a:latin typeface="Symbol" pitchFamily="18" charset="2"/>
                  </a:rPr>
                  <a:t>q</a:t>
                </a:r>
                <a:r>
                  <a:rPr lang="en-GB" altLang="fr-FR" sz="1000" baseline="46000">
                    <a:latin typeface="Symbol" pitchFamily="18" charset="2"/>
                  </a:rPr>
                  <a:t>2</a:t>
                </a:r>
                <a:r>
                  <a:rPr lang="en-GB" altLang="fr-FR" sz="1000" baseline="-25000">
                    <a:latin typeface="Symbol" pitchFamily="18" charset="2"/>
                  </a:rPr>
                  <a:t>2</a:t>
                </a:r>
              </a:p>
            </p:txBody>
          </p:sp>
          <p:sp>
            <p:nvSpPr>
              <p:cNvPr id="39129" name="Rectangle 173"/>
              <p:cNvSpPr>
                <a:spLocks noChangeArrowheads="1"/>
              </p:cNvSpPr>
              <p:nvPr/>
            </p:nvSpPr>
            <p:spPr bwMode="auto">
              <a:xfrm>
                <a:off x="758" y="1904"/>
                <a:ext cx="219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>
                    <a:latin typeface="Symbol" pitchFamily="18" charset="2"/>
                  </a:rPr>
                  <a:t>q</a:t>
                </a:r>
                <a:r>
                  <a:rPr lang="en-GB" altLang="fr-FR" sz="1000" baseline="46000">
                    <a:latin typeface="Symbol" pitchFamily="18" charset="2"/>
                  </a:rPr>
                  <a:t>2</a:t>
                </a:r>
                <a:r>
                  <a:rPr lang="en-GB" altLang="fr-FR" sz="1000" baseline="-25000">
                    <a:latin typeface="Symbol" pitchFamily="18" charset="2"/>
                  </a:rPr>
                  <a:t>1</a:t>
                </a:r>
              </a:p>
            </p:txBody>
          </p:sp>
          <p:sp>
            <p:nvSpPr>
              <p:cNvPr id="39130" name="Line 174"/>
              <p:cNvSpPr>
                <a:spLocks noChangeShapeType="1"/>
              </p:cNvSpPr>
              <p:nvPr/>
            </p:nvSpPr>
            <p:spPr bwMode="auto">
              <a:xfrm>
                <a:off x="758" y="1904"/>
                <a:ext cx="0" cy="167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131" name="Line 175"/>
              <p:cNvSpPr>
                <a:spLocks noChangeShapeType="1"/>
              </p:cNvSpPr>
              <p:nvPr/>
            </p:nvSpPr>
            <p:spPr bwMode="auto">
              <a:xfrm>
                <a:off x="977" y="1904"/>
                <a:ext cx="0" cy="16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132" name="Line 176"/>
              <p:cNvSpPr>
                <a:spLocks noChangeShapeType="1"/>
              </p:cNvSpPr>
              <p:nvPr/>
            </p:nvSpPr>
            <p:spPr bwMode="auto">
              <a:xfrm>
                <a:off x="1196" y="1904"/>
                <a:ext cx="0" cy="16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133" name="Line 177"/>
              <p:cNvSpPr>
                <a:spLocks noChangeShapeType="1"/>
              </p:cNvSpPr>
              <p:nvPr/>
            </p:nvSpPr>
            <p:spPr bwMode="auto">
              <a:xfrm>
                <a:off x="1415" y="1904"/>
                <a:ext cx="0" cy="16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134" name="Line 178"/>
              <p:cNvSpPr>
                <a:spLocks noChangeShapeType="1"/>
              </p:cNvSpPr>
              <p:nvPr/>
            </p:nvSpPr>
            <p:spPr bwMode="auto">
              <a:xfrm>
                <a:off x="1811" y="1904"/>
                <a:ext cx="0" cy="167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135" name="Rectangle 179"/>
              <p:cNvSpPr>
                <a:spLocks noChangeArrowheads="1"/>
              </p:cNvSpPr>
              <p:nvPr/>
            </p:nvSpPr>
            <p:spPr bwMode="auto">
              <a:xfrm>
                <a:off x="1415" y="2099"/>
                <a:ext cx="186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/>
                  <a:t>...</a:t>
                </a:r>
              </a:p>
            </p:txBody>
          </p:sp>
          <p:sp>
            <p:nvSpPr>
              <p:cNvPr id="39136" name="Rectangle 180"/>
              <p:cNvSpPr>
                <a:spLocks noChangeArrowheads="1"/>
              </p:cNvSpPr>
              <p:nvPr/>
            </p:nvSpPr>
            <p:spPr bwMode="auto">
              <a:xfrm>
                <a:off x="1582" y="2099"/>
                <a:ext cx="229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>
                    <a:latin typeface="Symbol" pitchFamily="18" charset="2"/>
                  </a:rPr>
                  <a:t>q</a:t>
                </a:r>
                <a:r>
                  <a:rPr lang="en-GB" altLang="fr-FR" sz="1000" baseline="46000">
                    <a:latin typeface="Symbol" pitchFamily="18" charset="2"/>
                  </a:rPr>
                  <a:t>3</a:t>
                </a:r>
                <a:r>
                  <a:rPr lang="en-GB" altLang="fr-FR" sz="1000" baseline="-25000"/>
                  <a:t>n</a:t>
                </a:r>
              </a:p>
            </p:txBody>
          </p:sp>
          <p:sp>
            <p:nvSpPr>
              <p:cNvPr id="39137" name="Rectangle 181"/>
              <p:cNvSpPr>
                <a:spLocks noChangeArrowheads="1"/>
              </p:cNvSpPr>
              <p:nvPr/>
            </p:nvSpPr>
            <p:spPr bwMode="auto">
              <a:xfrm>
                <a:off x="1196" y="2099"/>
                <a:ext cx="219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>
                    <a:latin typeface="Symbol" pitchFamily="18" charset="2"/>
                  </a:rPr>
                  <a:t>q</a:t>
                </a:r>
                <a:r>
                  <a:rPr lang="en-GB" altLang="fr-FR" sz="1000" baseline="46000">
                    <a:latin typeface="Symbol" pitchFamily="18" charset="2"/>
                  </a:rPr>
                  <a:t>3</a:t>
                </a:r>
                <a:r>
                  <a:rPr lang="en-GB" altLang="fr-FR" sz="1000" baseline="-25000">
                    <a:latin typeface="Symbol" pitchFamily="18" charset="2"/>
                  </a:rPr>
                  <a:t>3</a:t>
                </a:r>
              </a:p>
            </p:txBody>
          </p:sp>
          <p:sp>
            <p:nvSpPr>
              <p:cNvPr id="39138" name="Rectangle 182"/>
              <p:cNvSpPr>
                <a:spLocks noChangeArrowheads="1"/>
              </p:cNvSpPr>
              <p:nvPr/>
            </p:nvSpPr>
            <p:spPr bwMode="auto">
              <a:xfrm>
                <a:off x="977" y="2099"/>
                <a:ext cx="219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>
                    <a:latin typeface="Symbol" pitchFamily="18" charset="2"/>
                  </a:rPr>
                  <a:t>q</a:t>
                </a:r>
                <a:r>
                  <a:rPr lang="en-GB" altLang="fr-FR" sz="1000" baseline="46000">
                    <a:latin typeface="Symbol" pitchFamily="18" charset="2"/>
                  </a:rPr>
                  <a:t>3</a:t>
                </a:r>
                <a:r>
                  <a:rPr lang="en-GB" altLang="fr-FR" sz="1000" baseline="-25000">
                    <a:latin typeface="Symbol" pitchFamily="18" charset="2"/>
                  </a:rPr>
                  <a:t>2</a:t>
                </a:r>
              </a:p>
            </p:txBody>
          </p:sp>
          <p:sp>
            <p:nvSpPr>
              <p:cNvPr id="39139" name="Rectangle 183"/>
              <p:cNvSpPr>
                <a:spLocks noChangeArrowheads="1"/>
              </p:cNvSpPr>
              <p:nvPr/>
            </p:nvSpPr>
            <p:spPr bwMode="auto">
              <a:xfrm>
                <a:off x="758" y="2099"/>
                <a:ext cx="219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>
                    <a:latin typeface="Symbol" pitchFamily="18" charset="2"/>
                  </a:rPr>
                  <a:t>q</a:t>
                </a:r>
                <a:r>
                  <a:rPr lang="en-GB" altLang="fr-FR" sz="1000" baseline="46000">
                    <a:latin typeface="Symbol" pitchFamily="18" charset="2"/>
                  </a:rPr>
                  <a:t>3</a:t>
                </a:r>
                <a:r>
                  <a:rPr lang="en-GB" altLang="fr-FR" sz="1000" baseline="-25000">
                    <a:latin typeface="Symbol" pitchFamily="18" charset="2"/>
                  </a:rPr>
                  <a:t>1</a:t>
                </a:r>
              </a:p>
            </p:txBody>
          </p:sp>
          <p:sp>
            <p:nvSpPr>
              <p:cNvPr id="39140" name="Line 184"/>
              <p:cNvSpPr>
                <a:spLocks noChangeShapeType="1"/>
              </p:cNvSpPr>
              <p:nvPr/>
            </p:nvSpPr>
            <p:spPr bwMode="auto">
              <a:xfrm>
                <a:off x="758" y="2099"/>
                <a:ext cx="0" cy="167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141" name="Line 185"/>
              <p:cNvSpPr>
                <a:spLocks noChangeShapeType="1"/>
              </p:cNvSpPr>
              <p:nvPr/>
            </p:nvSpPr>
            <p:spPr bwMode="auto">
              <a:xfrm>
                <a:off x="977" y="2099"/>
                <a:ext cx="0" cy="16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142" name="Line 186"/>
              <p:cNvSpPr>
                <a:spLocks noChangeShapeType="1"/>
              </p:cNvSpPr>
              <p:nvPr/>
            </p:nvSpPr>
            <p:spPr bwMode="auto">
              <a:xfrm>
                <a:off x="1196" y="2099"/>
                <a:ext cx="0" cy="16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143" name="Line 187"/>
              <p:cNvSpPr>
                <a:spLocks noChangeShapeType="1"/>
              </p:cNvSpPr>
              <p:nvPr/>
            </p:nvSpPr>
            <p:spPr bwMode="auto">
              <a:xfrm>
                <a:off x="1415" y="2099"/>
                <a:ext cx="0" cy="16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144" name="Line 188"/>
              <p:cNvSpPr>
                <a:spLocks noChangeShapeType="1"/>
              </p:cNvSpPr>
              <p:nvPr/>
            </p:nvSpPr>
            <p:spPr bwMode="auto">
              <a:xfrm>
                <a:off x="1811" y="2099"/>
                <a:ext cx="0" cy="167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145" name="Rectangle 189"/>
              <p:cNvSpPr>
                <a:spLocks noChangeArrowheads="1"/>
              </p:cNvSpPr>
              <p:nvPr/>
            </p:nvSpPr>
            <p:spPr bwMode="auto">
              <a:xfrm>
                <a:off x="1415" y="2293"/>
                <a:ext cx="186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/>
                  <a:t>...</a:t>
                </a:r>
              </a:p>
            </p:txBody>
          </p:sp>
          <p:sp>
            <p:nvSpPr>
              <p:cNvPr id="39146" name="Rectangle 190"/>
              <p:cNvSpPr>
                <a:spLocks noChangeArrowheads="1"/>
              </p:cNvSpPr>
              <p:nvPr/>
            </p:nvSpPr>
            <p:spPr bwMode="auto">
              <a:xfrm>
                <a:off x="1582" y="2293"/>
                <a:ext cx="229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>
                    <a:latin typeface="Symbol" pitchFamily="18" charset="2"/>
                  </a:rPr>
                  <a:t>q</a:t>
                </a:r>
                <a:r>
                  <a:rPr lang="en-GB" altLang="fr-FR" sz="1000" baseline="46000">
                    <a:latin typeface="Symbol" pitchFamily="18" charset="2"/>
                  </a:rPr>
                  <a:t>4</a:t>
                </a:r>
                <a:r>
                  <a:rPr lang="en-GB" altLang="fr-FR" sz="1000" baseline="-25000"/>
                  <a:t>n</a:t>
                </a:r>
              </a:p>
            </p:txBody>
          </p:sp>
          <p:sp>
            <p:nvSpPr>
              <p:cNvPr id="39147" name="Rectangle 191"/>
              <p:cNvSpPr>
                <a:spLocks noChangeArrowheads="1"/>
              </p:cNvSpPr>
              <p:nvPr/>
            </p:nvSpPr>
            <p:spPr bwMode="auto">
              <a:xfrm>
                <a:off x="1196" y="2293"/>
                <a:ext cx="219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>
                    <a:latin typeface="Symbol" pitchFamily="18" charset="2"/>
                  </a:rPr>
                  <a:t>q</a:t>
                </a:r>
                <a:r>
                  <a:rPr lang="en-GB" altLang="fr-FR" sz="1000" baseline="46000">
                    <a:latin typeface="Symbol" pitchFamily="18" charset="2"/>
                  </a:rPr>
                  <a:t>4</a:t>
                </a:r>
                <a:r>
                  <a:rPr lang="en-GB" altLang="fr-FR" sz="1000" baseline="-25000">
                    <a:latin typeface="Symbol" pitchFamily="18" charset="2"/>
                  </a:rPr>
                  <a:t>3</a:t>
                </a:r>
              </a:p>
            </p:txBody>
          </p:sp>
          <p:sp>
            <p:nvSpPr>
              <p:cNvPr id="39148" name="Rectangle 192"/>
              <p:cNvSpPr>
                <a:spLocks noChangeArrowheads="1"/>
              </p:cNvSpPr>
              <p:nvPr/>
            </p:nvSpPr>
            <p:spPr bwMode="auto">
              <a:xfrm>
                <a:off x="977" y="2293"/>
                <a:ext cx="219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>
                    <a:latin typeface="Symbol" pitchFamily="18" charset="2"/>
                  </a:rPr>
                  <a:t>q</a:t>
                </a:r>
                <a:r>
                  <a:rPr lang="en-GB" altLang="fr-FR" sz="1000" baseline="46000">
                    <a:latin typeface="Symbol" pitchFamily="18" charset="2"/>
                  </a:rPr>
                  <a:t>4</a:t>
                </a:r>
                <a:r>
                  <a:rPr lang="en-GB" altLang="fr-FR" sz="1000" baseline="-25000">
                    <a:latin typeface="Symbol" pitchFamily="18" charset="2"/>
                  </a:rPr>
                  <a:t>2</a:t>
                </a:r>
              </a:p>
            </p:txBody>
          </p:sp>
          <p:sp>
            <p:nvSpPr>
              <p:cNvPr id="39149" name="Rectangle 193"/>
              <p:cNvSpPr>
                <a:spLocks noChangeArrowheads="1"/>
              </p:cNvSpPr>
              <p:nvPr/>
            </p:nvSpPr>
            <p:spPr bwMode="auto">
              <a:xfrm>
                <a:off x="758" y="2293"/>
                <a:ext cx="219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>
                    <a:latin typeface="Symbol" pitchFamily="18" charset="2"/>
                  </a:rPr>
                  <a:t>q</a:t>
                </a:r>
                <a:r>
                  <a:rPr lang="en-GB" altLang="fr-FR" sz="1000" baseline="46000">
                    <a:latin typeface="Symbol" pitchFamily="18" charset="2"/>
                  </a:rPr>
                  <a:t>4</a:t>
                </a:r>
                <a:r>
                  <a:rPr lang="en-GB" altLang="fr-FR" sz="1000" baseline="-25000">
                    <a:latin typeface="Symbol" pitchFamily="18" charset="2"/>
                  </a:rPr>
                  <a:t>1</a:t>
                </a:r>
              </a:p>
            </p:txBody>
          </p:sp>
          <p:sp>
            <p:nvSpPr>
              <p:cNvPr id="39150" name="Line 194"/>
              <p:cNvSpPr>
                <a:spLocks noChangeShapeType="1"/>
              </p:cNvSpPr>
              <p:nvPr/>
            </p:nvSpPr>
            <p:spPr bwMode="auto">
              <a:xfrm>
                <a:off x="758" y="1710"/>
                <a:ext cx="1045" cy="0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151" name="Line 195"/>
              <p:cNvSpPr>
                <a:spLocks noChangeShapeType="1"/>
              </p:cNvSpPr>
              <p:nvPr/>
            </p:nvSpPr>
            <p:spPr bwMode="auto">
              <a:xfrm>
                <a:off x="758" y="1877"/>
                <a:ext cx="1045" cy="0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152" name="Line 196"/>
              <p:cNvSpPr>
                <a:spLocks noChangeShapeType="1"/>
              </p:cNvSpPr>
              <p:nvPr/>
            </p:nvSpPr>
            <p:spPr bwMode="auto">
              <a:xfrm>
                <a:off x="758" y="1904"/>
                <a:ext cx="1045" cy="0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153" name="Line 197"/>
              <p:cNvSpPr>
                <a:spLocks noChangeShapeType="1"/>
              </p:cNvSpPr>
              <p:nvPr/>
            </p:nvSpPr>
            <p:spPr bwMode="auto">
              <a:xfrm>
                <a:off x="758" y="2071"/>
                <a:ext cx="1045" cy="0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154" name="Line 198"/>
              <p:cNvSpPr>
                <a:spLocks noChangeShapeType="1"/>
              </p:cNvSpPr>
              <p:nvPr/>
            </p:nvSpPr>
            <p:spPr bwMode="auto">
              <a:xfrm>
                <a:off x="758" y="2099"/>
                <a:ext cx="1045" cy="0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155" name="Line 199"/>
              <p:cNvSpPr>
                <a:spLocks noChangeShapeType="1"/>
              </p:cNvSpPr>
              <p:nvPr/>
            </p:nvSpPr>
            <p:spPr bwMode="auto">
              <a:xfrm>
                <a:off x="758" y="2266"/>
                <a:ext cx="1045" cy="0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156" name="Line 200"/>
              <p:cNvSpPr>
                <a:spLocks noChangeShapeType="1"/>
              </p:cNvSpPr>
              <p:nvPr/>
            </p:nvSpPr>
            <p:spPr bwMode="auto">
              <a:xfrm>
                <a:off x="758" y="2293"/>
                <a:ext cx="1045" cy="0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157" name="Line 201"/>
              <p:cNvSpPr>
                <a:spLocks noChangeShapeType="1"/>
              </p:cNvSpPr>
              <p:nvPr/>
            </p:nvSpPr>
            <p:spPr bwMode="auto">
              <a:xfrm>
                <a:off x="758" y="2460"/>
                <a:ext cx="1045" cy="0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158" name="Line 202"/>
              <p:cNvSpPr>
                <a:spLocks noChangeShapeType="1"/>
              </p:cNvSpPr>
              <p:nvPr/>
            </p:nvSpPr>
            <p:spPr bwMode="auto">
              <a:xfrm>
                <a:off x="758" y="2293"/>
                <a:ext cx="0" cy="167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159" name="Line 203"/>
              <p:cNvSpPr>
                <a:spLocks noChangeShapeType="1"/>
              </p:cNvSpPr>
              <p:nvPr/>
            </p:nvSpPr>
            <p:spPr bwMode="auto">
              <a:xfrm>
                <a:off x="977" y="2293"/>
                <a:ext cx="0" cy="16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160" name="Line 204"/>
              <p:cNvSpPr>
                <a:spLocks noChangeShapeType="1"/>
              </p:cNvSpPr>
              <p:nvPr/>
            </p:nvSpPr>
            <p:spPr bwMode="auto">
              <a:xfrm>
                <a:off x="1196" y="2293"/>
                <a:ext cx="0" cy="16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161" name="Line 205"/>
              <p:cNvSpPr>
                <a:spLocks noChangeShapeType="1"/>
              </p:cNvSpPr>
              <p:nvPr/>
            </p:nvSpPr>
            <p:spPr bwMode="auto">
              <a:xfrm>
                <a:off x="1415" y="2293"/>
                <a:ext cx="0" cy="16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162" name="Line 206"/>
              <p:cNvSpPr>
                <a:spLocks noChangeShapeType="1"/>
              </p:cNvSpPr>
              <p:nvPr/>
            </p:nvSpPr>
            <p:spPr bwMode="auto">
              <a:xfrm>
                <a:off x="1811" y="2293"/>
                <a:ext cx="0" cy="167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</p:grpSp>
        <p:grpSp>
          <p:nvGrpSpPr>
            <p:cNvPr id="39065" name="Group 207"/>
            <p:cNvGrpSpPr>
              <a:grpSpLocks/>
            </p:cNvGrpSpPr>
            <p:nvPr/>
          </p:nvGrpSpPr>
          <p:grpSpPr bwMode="auto">
            <a:xfrm>
              <a:off x="2434" y="2488"/>
              <a:ext cx="1053" cy="750"/>
              <a:chOff x="758" y="1710"/>
              <a:chExt cx="1053" cy="750"/>
            </a:xfrm>
          </p:grpSpPr>
          <p:sp>
            <p:nvSpPr>
              <p:cNvPr id="39067" name="Rectangle 208"/>
              <p:cNvSpPr>
                <a:spLocks noChangeArrowheads="1"/>
              </p:cNvSpPr>
              <p:nvPr/>
            </p:nvSpPr>
            <p:spPr bwMode="auto">
              <a:xfrm>
                <a:off x="1415" y="1710"/>
                <a:ext cx="186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/>
                  <a:t>...</a:t>
                </a:r>
              </a:p>
            </p:txBody>
          </p:sp>
          <p:sp>
            <p:nvSpPr>
              <p:cNvPr id="39068" name="Rectangle 209"/>
              <p:cNvSpPr>
                <a:spLocks noChangeArrowheads="1"/>
              </p:cNvSpPr>
              <p:nvPr/>
            </p:nvSpPr>
            <p:spPr bwMode="auto">
              <a:xfrm>
                <a:off x="1582" y="1710"/>
                <a:ext cx="229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>
                    <a:latin typeface="Symbol" pitchFamily="18" charset="2"/>
                  </a:rPr>
                  <a:t>q</a:t>
                </a:r>
                <a:r>
                  <a:rPr lang="en-GB" altLang="fr-FR" sz="1000" baseline="46000">
                    <a:latin typeface="Symbol" pitchFamily="18" charset="2"/>
                  </a:rPr>
                  <a:t>5</a:t>
                </a:r>
                <a:r>
                  <a:rPr lang="en-GB" altLang="fr-FR" sz="1000" baseline="-25000"/>
                  <a:t>n</a:t>
                </a:r>
              </a:p>
            </p:txBody>
          </p:sp>
          <p:sp>
            <p:nvSpPr>
              <p:cNvPr id="39069" name="Rectangle 210"/>
              <p:cNvSpPr>
                <a:spLocks noChangeArrowheads="1"/>
              </p:cNvSpPr>
              <p:nvPr/>
            </p:nvSpPr>
            <p:spPr bwMode="auto">
              <a:xfrm>
                <a:off x="1196" y="1710"/>
                <a:ext cx="219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>
                    <a:latin typeface="Symbol" pitchFamily="18" charset="2"/>
                  </a:rPr>
                  <a:t>q</a:t>
                </a:r>
                <a:r>
                  <a:rPr lang="en-GB" altLang="fr-FR" sz="1000" baseline="46000">
                    <a:latin typeface="Symbol" pitchFamily="18" charset="2"/>
                  </a:rPr>
                  <a:t>5</a:t>
                </a:r>
                <a:r>
                  <a:rPr lang="en-GB" altLang="fr-FR" sz="1000" baseline="-25000">
                    <a:latin typeface="Symbol" pitchFamily="18" charset="2"/>
                  </a:rPr>
                  <a:t>3</a:t>
                </a:r>
              </a:p>
            </p:txBody>
          </p:sp>
          <p:sp>
            <p:nvSpPr>
              <p:cNvPr id="39070" name="Rectangle 211"/>
              <p:cNvSpPr>
                <a:spLocks noChangeArrowheads="1"/>
              </p:cNvSpPr>
              <p:nvPr/>
            </p:nvSpPr>
            <p:spPr bwMode="auto">
              <a:xfrm>
                <a:off x="977" y="1710"/>
                <a:ext cx="219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>
                    <a:latin typeface="Symbol" pitchFamily="18" charset="2"/>
                  </a:rPr>
                  <a:t>q</a:t>
                </a:r>
                <a:r>
                  <a:rPr lang="en-GB" altLang="fr-FR" sz="1000" baseline="46000">
                    <a:latin typeface="Symbol" pitchFamily="18" charset="2"/>
                  </a:rPr>
                  <a:t>5</a:t>
                </a:r>
                <a:r>
                  <a:rPr lang="en-GB" altLang="fr-FR" sz="1000" baseline="-25000">
                    <a:latin typeface="Symbol" pitchFamily="18" charset="2"/>
                  </a:rPr>
                  <a:t>2</a:t>
                </a:r>
              </a:p>
            </p:txBody>
          </p:sp>
          <p:sp>
            <p:nvSpPr>
              <p:cNvPr id="39071" name="Rectangle 212"/>
              <p:cNvSpPr>
                <a:spLocks noChangeArrowheads="1"/>
              </p:cNvSpPr>
              <p:nvPr/>
            </p:nvSpPr>
            <p:spPr bwMode="auto">
              <a:xfrm>
                <a:off x="758" y="1710"/>
                <a:ext cx="219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>
                    <a:latin typeface="Symbol" pitchFamily="18" charset="2"/>
                  </a:rPr>
                  <a:t>q</a:t>
                </a:r>
                <a:r>
                  <a:rPr lang="en-GB" altLang="fr-FR" sz="1000" baseline="46000">
                    <a:latin typeface="Symbol" pitchFamily="18" charset="2"/>
                  </a:rPr>
                  <a:t>5</a:t>
                </a:r>
                <a:r>
                  <a:rPr lang="en-GB" altLang="fr-FR" sz="1000" baseline="-25000">
                    <a:latin typeface="Symbol" pitchFamily="18" charset="2"/>
                  </a:rPr>
                  <a:t>1</a:t>
                </a:r>
              </a:p>
            </p:txBody>
          </p:sp>
          <p:sp>
            <p:nvSpPr>
              <p:cNvPr id="39072" name="Line 213"/>
              <p:cNvSpPr>
                <a:spLocks noChangeShapeType="1"/>
              </p:cNvSpPr>
              <p:nvPr/>
            </p:nvSpPr>
            <p:spPr bwMode="auto">
              <a:xfrm>
                <a:off x="758" y="1710"/>
                <a:ext cx="0" cy="167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073" name="Line 214"/>
              <p:cNvSpPr>
                <a:spLocks noChangeShapeType="1"/>
              </p:cNvSpPr>
              <p:nvPr/>
            </p:nvSpPr>
            <p:spPr bwMode="auto">
              <a:xfrm>
                <a:off x="977" y="1710"/>
                <a:ext cx="0" cy="16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074" name="Line 215"/>
              <p:cNvSpPr>
                <a:spLocks noChangeShapeType="1"/>
              </p:cNvSpPr>
              <p:nvPr/>
            </p:nvSpPr>
            <p:spPr bwMode="auto">
              <a:xfrm>
                <a:off x="1196" y="1710"/>
                <a:ext cx="0" cy="16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075" name="Line 216"/>
              <p:cNvSpPr>
                <a:spLocks noChangeShapeType="1"/>
              </p:cNvSpPr>
              <p:nvPr/>
            </p:nvSpPr>
            <p:spPr bwMode="auto">
              <a:xfrm>
                <a:off x="1415" y="1710"/>
                <a:ext cx="0" cy="16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076" name="Line 217"/>
              <p:cNvSpPr>
                <a:spLocks noChangeShapeType="1"/>
              </p:cNvSpPr>
              <p:nvPr/>
            </p:nvSpPr>
            <p:spPr bwMode="auto">
              <a:xfrm>
                <a:off x="1811" y="1710"/>
                <a:ext cx="0" cy="167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077" name="Rectangle 218"/>
              <p:cNvSpPr>
                <a:spLocks noChangeArrowheads="1"/>
              </p:cNvSpPr>
              <p:nvPr/>
            </p:nvSpPr>
            <p:spPr bwMode="auto">
              <a:xfrm>
                <a:off x="1415" y="1904"/>
                <a:ext cx="186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/>
                  <a:t>...</a:t>
                </a:r>
              </a:p>
            </p:txBody>
          </p:sp>
          <p:sp>
            <p:nvSpPr>
              <p:cNvPr id="39078" name="Rectangle 219"/>
              <p:cNvSpPr>
                <a:spLocks noChangeArrowheads="1"/>
              </p:cNvSpPr>
              <p:nvPr/>
            </p:nvSpPr>
            <p:spPr bwMode="auto">
              <a:xfrm>
                <a:off x="1582" y="1904"/>
                <a:ext cx="229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>
                    <a:latin typeface="Symbol" pitchFamily="18" charset="2"/>
                  </a:rPr>
                  <a:t>q</a:t>
                </a:r>
                <a:r>
                  <a:rPr lang="en-GB" altLang="fr-FR" sz="1000" baseline="46000">
                    <a:latin typeface="Symbol" pitchFamily="18" charset="2"/>
                  </a:rPr>
                  <a:t>6</a:t>
                </a:r>
                <a:r>
                  <a:rPr lang="en-GB" altLang="fr-FR" sz="1000" baseline="-25000"/>
                  <a:t>n</a:t>
                </a:r>
              </a:p>
            </p:txBody>
          </p:sp>
          <p:sp>
            <p:nvSpPr>
              <p:cNvPr id="39079" name="Rectangle 220"/>
              <p:cNvSpPr>
                <a:spLocks noChangeArrowheads="1"/>
              </p:cNvSpPr>
              <p:nvPr/>
            </p:nvSpPr>
            <p:spPr bwMode="auto">
              <a:xfrm>
                <a:off x="1196" y="1904"/>
                <a:ext cx="219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>
                    <a:latin typeface="Symbol" pitchFamily="18" charset="2"/>
                  </a:rPr>
                  <a:t>q</a:t>
                </a:r>
                <a:r>
                  <a:rPr lang="en-GB" altLang="fr-FR" sz="1000" baseline="46000">
                    <a:latin typeface="Symbol" pitchFamily="18" charset="2"/>
                  </a:rPr>
                  <a:t>6</a:t>
                </a:r>
                <a:r>
                  <a:rPr lang="en-GB" altLang="fr-FR" sz="1000" baseline="-25000">
                    <a:latin typeface="Symbol" pitchFamily="18" charset="2"/>
                  </a:rPr>
                  <a:t>3</a:t>
                </a:r>
              </a:p>
            </p:txBody>
          </p:sp>
          <p:sp>
            <p:nvSpPr>
              <p:cNvPr id="39080" name="Rectangle 221"/>
              <p:cNvSpPr>
                <a:spLocks noChangeArrowheads="1"/>
              </p:cNvSpPr>
              <p:nvPr/>
            </p:nvSpPr>
            <p:spPr bwMode="auto">
              <a:xfrm>
                <a:off x="977" y="1904"/>
                <a:ext cx="219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>
                    <a:latin typeface="Symbol" pitchFamily="18" charset="2"/>
                  </a:rPr>
                  <a:t>q</a:t>
                </a:r>
                <a:r>
                  <a:rPr lang="en-GB" altLang="fr-FR" sz="1000" baseline="46000">
                    <a:latin typeface="Symbol" pitchFamily="18" charset="2"/>
                  </a:rPr>
                  <a:t>6</a:t>
                </a:r>
                <a:r>
                  <a:rPr lang="en-GB" altLang="fr-FR" sz="1000" baseline="-25000">
                    <a:latin typeface="Symbol" pitchFamily="18" charset="2"/>
                  </a:rPr>
                  <a:t>2</a:t>
                </a:r>
              </a:p>
            </p:txBody>
          </p:sp>
          <p:sp>
            <p:nvSpPr>
              <p:cNvPr id="39081" name="Rectangle 222"/>
              <p:cNvSpPr>
                <a:spLocks noChangeArrowheads="1"/>
              </p:cNvSpPr>
              <p:nvPr/>
            </p:nvSpPr>
            <p:spPr bwMode="auto">
              <a:xfrm>
                <a:off x="758" y="1904"/>
                <a:ext cx="219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>
                    <a:latin typeface="Symbol" pitchFamily="18" charset="2"/>
                  </a:rPr>
                  <a:t>q</a:t>
                </a:r>
                <a:r>
                  <a:rPr lang="en-GB" altLang="fr-FR" sz="1000" baseline="46000">
                    <a:latin typeface="Symbol" pitchFamily="18" charset="2"/>
                  </a:rPr>
                  <a:t>6</a:t>
                </a:r>
                <a:r>
                  <a:rPr lang="en-GB" altLang="fr-FR" sz="1000" baseline="-25000">
                    <a:latin typeface="Symbol" pitchFamily="18" charset="2"/>
                  </a:rPr>
                  <a:t>1</a:t>
                </a:r>
              </a:p>
            </p:txBody>
          </p:sp>
          <p:sp>
            <p:nvSpPr>
              <p:cNvPr id="39082" name="Line 223"/>
              <p:cNvSpPr>
                <a:spLocks noChangeShapeType="1"/>
              </p:cNvSpPr>
              <p:nvPr/>
            </p:nvSpPr>
            <p:spPr bwMode="auto">
              <a:xfrm>
                <a:off x="758" y="1904"/>
                <a:ext cx="0" cy="167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083" name="Line 224"/>
              <p:cNvSpPr>
                <a:spLocks noChangeShapeType="1"/>
              </p:cNvSpPr>
              <p:nvPr/>
            </p:nvSpPr>
            <p:spPr bwMode="auto">
              <a:xfrm>
                <a:off x="977" y="1904"/>
                <a:ext cx="0" cy="16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084" name="Line 225"/>
              <p:cNvSpPr>
                <a:spLocks noChangeShapeType="1"/>
              </p:cNvSpPr>
              <p:nvPr/>
            </p:nvSpPr>
            <p:spPr bwMode="auto">
              <a:xfrm>
                <a:off x="1196" y="1904"/>
                <a:ext cx="0" cy="16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085" name="Line 226"/>
              <p:cNvSpPr>
                <a:spLocks noChangeShapeType="1"/>
              </p:cNvSpPr>
              <p:nvPr/>
            </p:nvSpPr>
            <p:spPr bwMode="auto">
              <a:xfrm>
                <a:off x="1415" y="1904"/>
                <a:ext cx="0" cy="16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086" name="Line 227"/>
              <p:cNvSpPr>
                <a:spLocks noChangeShapeType="1"/>
              </p:cNvSpPr>
              <p:nvPr/>
            </p:nvSpPr>
            <p:spPr bwMode="auto">
              <a:xfrm>
                <a:off x="1811" y="1904"/>
                <a:ext cx="0" cy="167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087" name="Rectangle 228"/>
              <p:cNvSpPr>
                <a:spLocks noChangeArrowheads="1"/>
              </p:cNvSpPr>
              <p:nvPr/>
            </p:nvSpPr>
            <p:spPr bwMode="auto">
              <a:xfrm>
                <a:off x="1415" y="2099"/>
                <a:ext cx="186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/>
                  <a:t>...</a:t>
                </a:r>
              </a:p>
            </p:txBody>
          </p:sp>
          <p:sp>
            <p:nvSpPr>
              <p:cNvPr id="39088" name="Rectangle 229"/>
              <p:cNvSpPr>
                <a:spLocks noChangeArrowheads="1"/>
              </p:cNvSpPr>
              <p:nvPr/>
            </p:nvSpPr>
            <p:spPr bwMode="auto">
              <a:xfrm>
                <a:off x="1582" y="2099"/>
                <a:ext cx="229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>
                    <a:latin typeface="Symbol" pitchFamily="18" charset="2"/>
                  </a:rPr>
                  <a:t>q</a:t>
                </a:r>
                <a:r>
                  <a:rPr lang="en-GB" altLang="fr-FR" sz="1000" baseline="46000">
                    <a:latin typeface="Symbol" pitchFamily="18" charset="2"/>
                  </a:rPr>
                  <a:t>7</a:t>
                </a:r>
                <a:r>
                  <a:rPr lang="en-GB" altLang="fr-FR" sz="1000" baseline="-25000"/>
                  <a:t>n</a:t>
                </a:r>
              </a:p>
            </p:txBody>
          </p:sp>
          <p:sp>
            <p:nvSpPr>
              <p:cNvPr id="39089" name="Rectangle 230"/>
              <p:cNvSpPr>
                <a:spLocks noChangeArrowheads="1"/>
              </p:cNvSpPr>
              <p:nvPr/>
            </p:nvSpPr>
            <p:spPr bwMode="auto">
              <a:xfrm>
                <a:off x="1196" y="2099"/>
                <a:ext cx="219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>
                    <a:latin typeface="Symbol" pitchFamily="18" charset="2"/>
                  </a:rPr>
                  <a:t>q</a:t>
                </a:r>
                <a:r>
                  <a:rPr lang="en-GB" altLang="fr-FR" sz="1000" baseline="46000">
                    <a:latin typeface="Symbol" pitchFamily="18" charset="2"/>
                  </a:rPr>
                  <a:t>7</a:t>
                </a:r>
                <a:r>
                  <a:rPr lang="en-GB" altLang="fr-FR" sz="1000" baseline="-25000">
                    <a:latin typeface="Symbol" pitchFamily="18" charset="2"/>
                  </a:rPr>
                  <a:t>3</a:t>
                </a:r>
              </a:p>
            </p:txBody>
          </p:sp>
          <p:sp>
            <p:nvSpPr>
              <p:cNvPr id="39090" name="Rectangle 231"/>
              <p:cNvSpPr>
                <a:spLocks noChangeArrowheads="1"/>
              </p:cNvSpPr>
              <p:nvPr/>
            </p:nvSpPr>
            <p:spPr bwMode="auto">
              <a:xfrm>
                <a:off x="977" y="2099"/>
                <a:ext cx="219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>
                    <a:latin typeface="Symbol" pitchFamily="18" charset="2"/>
                  </a:rPr>
                  <a:t>q</a:t>
                </a:r>
                <a:r>
                  <a:rPr lang="en-GB" altLang="fr-FR" sz="1000" baseline="46000">
                    <a:latin typeface="Symbol" pitchFamily="18" charset="2"/>
                  </a:rPr>
                  <a:t>7</a:t>
                </a:r>
                <a:r>
                  <a:rPr lang="en-GB" altLang="fr-FR" sz="1000" baseline="-25000">
                    <a:latin typeface="Symbol" pitchFamily="18" charset="2"/>
                  </a:rPr>
                  <a:t>2</a:t>
                </a:r>
              </a:p>
            </p:txBody>
          </p:sp>
          <p:sp>
            <p:nvSpPr>
              <p:cNvPr id="39091" name="Rectangle 232"/>
              <p:cNvSpPr>
                <a:spLocks noChangeArrowheads="1"/>
              </p:cNvSpPr>
              <p:nvPr/>
            </p:nvSpPr>
            <p:spPr bwMode="auto">
              <a:xfrm>
                <a:off x="758" y="2099"/>
                <a:ext cx="219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>
                    <a:latin typeface="Symbol" pitchFamily="18" charset="2"/>
                  </a:rPr>
                  <a:t>q</a:t>
                </a:r>
                <a:r>
                  <a:rPr lang="en-GB" altLang="fr-FR" sz="1000" baseline="46000">
                    <a:latin typeface="Symbol" pitchFamily="18" charset="2"/>
                  </a:rPr>
                  <a:t>7</a:t>
                </a:r>
                <a:r>
                  <a:rPr lang="en-GB" altLang="fr-FR" sz="1000" baseline="-25000">
                    <a:latin typeface="Symbol" pitchFamily="18" charset="2"/>
                  </a:rPr>
                  <a:t>1</a:t>
                </a:r>
              </a:p>
            </p:txBody>
          </p:sp>
          <p:sp>
            <p:nvSpPr>
              <p:cNvPr id="39092" name="Line 233"/>
              <p:cNvSpPr>
                <a:spLocks noChangeShapeType="1"/>
              </p:cNvSpPr>
              <p:nvPr/>
            </p:nvSpPr>
            <p:spPr bwMode="auto">
              <a:xfrm>
                <a:off x="758" y="2099"/>
                <a:ext cx="0" cy="167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093" name="Line 234"/>
              <p:cNvSpPr>
                <a:spLocks noChangeShapeType="1"/>
              </p:cNvSpPr>
              <p:nvPr/>
            </p:nvSpPr>
            <p:spPr bwMode="auto">
              <a:xfrm>
                <a:off x="977" y="2099"/>
                <a:ext cx="0" cy="16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094" name="Line 235"/>
              <p:cNvSpPr>
                <a:spLocks noChangeShapeType="1"/>
              </p:cNvSpPr>
              <p:nvPr/>
            </p:nvSpPr>
            <p:spPr bwMode="auto">
              <a:xfrm>
                <a:off x="1196" y="2099"/>
                <a:ext cx="0" cy="16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095" name="Line 236"/>
              <p:cNvSpPr>
                <a:spLocks noChangeShapeType="1"/>
              </p:cNvSpPr>
              <p:nvPr/>
            </p:nvSpPr>
            <p:spPr bwMode="auto">
              <a:xfrm>
                <a:off x="1415" y="2099"/>
                <a:ext cx="0" cy="16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096" name="Line 237"/>
              <p:cNvSpPr>
                <a:spLocks noChangeShapeType="1"/>
              </p:cNvSpPr>
              <p:nvPr/>
            </p:nvSpPr>
            <p:spPr bwMode="auto">
              <a:xfrm>
                <a:off x="1811" y="2099"/>
                <a:ext cx="0" cy="167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097" name="Rectangle 238"/>
              <p:cNvSpPr>
                <a:spLocks noChangeArrowheads="1"/>
              </p:cNvSpPr>
              <p:nvPr/>
            </p:nvSpPr>
            <p:spPr bwMode="auto">
              <a:xfrm>
                <a:off x="1415" y="2293"/>
                <a:ext cx="186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/>
                  <a:t>...</a:t>
                </a:r>
              </a:p>
            </p:txBody>
          </p:sp>
          <p:sp>
            <p:nvSpPr>
              <p:cNvPr id="39098" name="Rectangle 239"/>
              <p:cNvSpPr>
                <a:spLocks noChangeArrowheads="1"/>
              </p:cNvSpPr>
              <p:nvPr/>
            </p:nvSpPr>
            <p:spPr bwMode="auto">
              <a:xfrm>
                <a:off x="1582" y="2293"/>
                <a:ext cx="229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>
                    <a:latin typeface="Symbol" pitchFamily="18" charset="2"/>
                  </a:rPr>
                  <a:t>q</a:t>
                </a:r>
                <a:r>
                  <a:rPr lang="en-GB" altLang="fr-FR" sz="1000" baseline="46000">
                    <a:latin typeface="Symbol" pitchFamily="18" charset="2"/>
                  </a:rPr>
                  <a:t>8</a:t>
                </a:r>
                <a:r>
                  <a:rPr lang="en-GB" altLang="fr-FR" sz="1000" baseline="-25000"/>
                  <a:t>n</a:t>
                </a:r>
              </a:p>
            </p:txBody>
          </p:sp>
          <p:sp>
            <p:nvSpPr>
              <p:cNvPr id="39099" name="Rectangle 240"/>
              <p:cNvSpPr>
                <a:spLocks noChangeArrowheads="1"/>
              </p:cNvSpPr>
              <p:nvPr/>
            </p:nvSpPr>
            <p:spPr bwMode="auto">
              <a:xfrm>
                <a:off x="1196" y="2293"/>
                <a:ext cx="219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>
                    <a:latin typeface="Symbol" pitchFamily="18" charset="2"/>
                  </a:rPr>
                  <a:t>q</a:t>
                </a:r>
                <a:r>
                  <a:rPr lang="en-GB" altLang="fr-FR" sz="1000" baseline="46000">
                    <a:latin typeface="Symbol" pitchFamily="18" charset="2"/>
                  </a:rPr>
                  <a:t>8</a:t>
                </a:r>
                <a:r>
                  <a:rPr lang="en-GB" altLang="fr-FR" sz="1000" baseline="-25000">
                    <a:latin typeface="Symbol" pitchFamily="18" charset="2"/>
                  </a:rPr>
                  <a:t>3</a:t>
                </a:r>
              </a:p>
            </p:txBody>
          </p:sp>
          <p:sp>
            <p:nvSpPr>
              <p:cNvPr id="39100" name="Rectangle 241"/>
              <p:cNvSpPr>
                <a:spLocks noChangeArrowheads="1"/>
              </p:cNvSpPr>
              <p:nvPr/>
            </p:nvSpPr>
            <p:spPr bwMode="auto">
              <a:xfrm>
                <a:off x="977" y="2293"/>
                <a:ext cx="219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>
                    <a:latin typeface="Symbol" pitchFamily="18" charset="2"/>
                  </a:rPr>
                  <a:t>q</a:t>
                </a:r>
                <a:r>
                  <a:rPr lang="en-GB" altLang="fr-FR" sz="1000" baseline="46000">
                    <a:latin typeface="Symbol" pitchFamily="18" charset="2"/>
                  </a:rPr>
                  <a:t>8</a:t>
                </a:r>
                <a:r>
                  <a:rPr lang="en-GB" altLang="fr-FR" sz="1000" baseline="-25000">
                    <a:latin typeface="Symbol" pitchFamily="18" charset="2"/>
                  </a:rPr>
                  <a:t>2</a:t>
                </a:r>
              </a:p>
            </p:txBody>
          </p:sp>
          <p:sp>
            <p:nvSpPr>
              <p:cNvPr id="39101" name="Rectangle 242"/>
              <p:cNvSpPr>
                <a:spLocks noChangeArrowheads="1"/>
              </p:cNvSpPr>
              <p:nvPr/>
            </p:nvSpPr>
            <p:spPr bwMode="auto">
              <a:xfrm>
                <a:off x="758" y="2293"/>
                <a:ext cx="219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>
                    <a:latin typeface="Symbol" pitchFamily="18" charset="2"/>
                  </a:rPr>
                  <a:t>q</a:t>
                </a:r>
                <a:r>
                  <a:rPr lang="en-GB" altLang="fr-FR" sz="1000" baseline="46000">
                    <a:latin typeface="Symbol" pitchFamily="18" charset="2"/>
                  </a:rPr>
                  <a:t>8</a:t>
                </a:r>
                <a:r>
                  <a:rPr lang="en-GB" altLang="fr-FR" sz="1000" baseline="-25000">
                    <a:latin typeface="Symbol" pitchFamily="18" charset="2"/>
                  </a:rPr>
                  <a:t>1</a:t>
                </a:r>
              </a:p>
            </p:txBody>
          </p:sp>
          <p:sp>
            <p:nvSpPr>
              <p:cNvPr id="39102" name="Line 243"/>
              <p:cNvSpPr>
                <a:spLocks noChangeShapeType="1"/>
              </p:cNvSpPr>
              <p:nvPr/>
            </p:nvSpPr>
            <p:spPr bwMode="auto">
              <a:xfrm>
                <a:off x="758" y="1710"/>
                <a:ext cx="1045" cy="0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103" name="Line 244"/>
              <p:cNvSpPr>
                <a:spLocks noChangeShapeType="1"/>
              </p:cNvSpPr>
              <p:nvPr/>
            </p:nvSpPr>
            <p:spPr bwMode="auto">
              <a:xfrm>
                <a:off x="758" y="1877"/>
                <a:ext cx="1045" cy="0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104" name="Line 245"/>
              <p:cNvSpPr>
                <a:spLocks noChangeShapeType="1"/>
              </p:cNvSpPr>
              <p:nvPr/>
            </p:nvSpPr>
            <p:spPr bwMode="auto">
              <a:xfrm>
                <a:off x="758" y="1904"/>
                <a:ext cx="1045" cy="0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105" name="Line 246"/>
              <p:cNvSpPr>
                <a:spLocks noChangeShapeType="1"/>
              </p:cNvSpPr>
              <p:nvPr/>
            </p:nvSpPr>
            <p:spPr bwMode="auto">
              <a:xfrm>
                <a:off x="758" y="2071"/>
                <a:ext cx="1045" cy="0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106" name="Line 247"/>
              <p:cNvSpPr>
                <a:spLocks noChangeShapeType="1"/>
              </p:cNvSpPr>
              <p:nvPr/>
            </p:nvSpPr>
            <p:spPr bwMode="auto">
              <a:xfrm>
                <a:off x="758" y="2099"/>
                <a:ext cx="1045" cy="0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107" name="Line 248"/>
              <p:cNvSpPr>
                <a:spLocks noChangeShapeType="1"/>
              </p:cNvSpPr>
              <p:nvPr/>
            </p:nvSpPr>
            <p:spPr bwMode="auto">
              <a:xfrm>
                <a:off x="758" y="2266"/>
                <a:ext cx="1045" cy="0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108" name="Line 249"/>
              <p:cNvSpPr>
                <a:spLocks noChangeShapeType="1"/>
              </p:cNvSpPr>
              <p:nvPr/>
            </p:nvSpPr>
            <p:spPr bwMode="auto">
              <a:xfrm>
                <a:off x="758" y="2293"/>
                <a:ext cx="1045" cy="0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109" name="Line 250"/>
              <p:cNvSpPr>
                <a:spLocks noChangeShapeType="1"/>
              </p:cNvSpPr>
              <p:nvPr/>
            </p:nvSpPr>
            <p:spPr bwMode="auto">
              <a:xfrm>
                <a:off x="758" y="2460"/>
                <a:ext cx="1045" cy="0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110" name="Line 251"/>
              <p:cNvSpPr>
                <a:spLocks noChangeShapeType="1"/>
              </p:cNvSpPr>
              <p:nvPr/>
            </p:nvSpPr>
            <p:spPr bwMode="auto">
              <a:xfrm>
                <a:off x="758" y="2293"/>
                <a:ext cx="0" cy="167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111" name="Line 252"/>
              <p:cNvSpPr>
                <a:spLocks noChangeShapeType="1"/>
              </p:cNvSpPr>
              <p:nvPr/>
            </p:nvSpPr>
            <p:spPr bwMode="auto">
              <a:xfrm>
                <a:off x="977" y="2293"/>
                <a:ext cx="0" cy="16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112" name="Line 253"/>
              <p:cNvSpPr>
                <a:spLocks noChangeShapeType="1"/>
              </p:cNvSpPr>
              <p:nvPr/>
            </p:nvSpPr>
            <p:spPr bwMode="auto">
              <a:xfrm>
                <a:off x="1196" y="2293"/>
                <a:ext cx="0" cy="16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113" name="Line 254"/>
              <p:cNvSpPr>
                <a:spLocks noChangeShapeType="1"/>
              </p:cNvSpPr>
              <p:nvPr/>
            </p:nvSpPr>
            <p:spPr bwMode="auto">
              <a:xfrm>
                <a:off x="1415" y="2293"/>
                <a:ext cx="0" cy="16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114" name="Line 255"/>
              <p:cNvSpPr>
                <a:spLocks noChangeShapeType="1"/>
              </p:cNvSpPr>
              <p:nvPr/>
            </p:nvSpPr>
            <p:spPr bwMode="auto">
              <a:xfrm>
                <a:off x="1811" y="2293"/>
                <a:ext cx="0" cy="167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</p:grpSp>
        <p:sp>
          <p:nvSpPr>
            <p:cNvPr id="39066" name="Rectangle 256"/>
            <p:cNvSpPr>
              <a:spLocks noChangeArrowheads="1"/>
            </p:cNvSpPr>
            <p:nvPr/>
          </p:nvSpPr>
          <p:spPr bwMode="auto">
            <a:xfrm>
              <a:off x="1965" y="1933"/>
              <a:ext cx="27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fr-FR" sz="200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</a:t>
              </a:r>
            </a:p>
          </p:txBody>
        </p:sp>
      </p:grpSp>
      <p:grpSp>
        <p:nvGrpSpPr>
          <p:cNvPr id="5" name="Group 334"/>
          <p:cNvGrpSpPr>
            <a:grpSpLocks/>
          </p:cNvGrpSpPr>
          <p:nvPr/>
        </p:nvGrpSpPr>
        <p:grpSpPr bwMode="auto">
          <a:xfrm>
            <a:off x="2733675" y="1184275"/>
            <a:ext cx="949325" cy="914400"/>
            <a:chOff x="1818" y="1788"/>
            <a:chExt cx="598" cy="576"/>
          </a:xfrm>
        </p:grpSpPr>
        <p:sp>
          <p:nvSpPr>
            <p:cNvPr id="39059" name="Line 271"/>
            <p:cNvSpPr>
              <a:spLocks noChangeShapeType="1"/>
            </p:cNvSpPr>
            <p:nvPr/>
          </p:nvSpPr>
          <p:spPr bwMode="auto">
            <a:xfrm>
              <a:off x="1818" y="1788"/>
              <a:ext cx="598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fr-FR"/>
            </a:p>
          </p:txBody>
        </p:sp>
        <p:sp>
          <p:nvSpPr>
            <p:cNvPr id="39060" name="Line 272"/>
            <p:cNvSpPr>
              <a:spLocks noChangeShapeType="1"/>
            </p:cNvSpPr>
            <p:nvPr/>
          </p:nvSpPr>
          <p:spPr bwMode="auto">
            <a:xfrm>
              <a:off x="1818" y="1990"/>
              <a:ext cx="598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fr-FR"/>
            </a:p>
          </p:txBody>
        </p:sp>
        <p:sp>
          <p:nvSpPr>
            <p:cNvPr id="39061" name="Line 273"/>
            <p:cNvSpPr>
              <a:spLocks noChangeShapeType="1"/>
            </p:cNvSpPr>
            <p:nvPr/>
          </p:nvSpPr>
          <p:spPr bwMode="auto">
            <a:xfrm>
              <a:off x="1818" y="2184"/>
              <a:ext cx="598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fr-FR"/>
            </a:p>
          </p:txBody>
        </p:sp>
        <p:sp>
          <p:nvSpPr>
            <p:cNvPr id="39062" name="Line 274"/>
            <p:cNvSpPr>
              <a:spLocks noChangeShapeType="1"/>
            </p:cNvSpPr>
            <p:nvPr/>
          </p:nvSpPr>
          <p:spPr bwMode="auto">
            <a:xfrm>
              <a:off x="1818" y="2364"/>
              <a:ext cx="598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fr-FR"/>
            </a:p>
          </p:txBody>
        </p:sp>
      </p:grpSp>
      <p:grpSp>
        <p:nvGrpSpPr>
          <p:cNvPr id="6" name="Group 349"/>
          <p:cNvGrpSpPr>
            <a:grpSpLocks/>
          </p:cNvGrpSpPr>
          <p:nvPr/>
        </p:nvGrpSpPr>
        <p:grpSpPr bwMode="auto">
          <a:xfrm>
            <a:off x="2719388" y="1154113"/>
            <a:ext cx="976312" cy="1562100"/>
            <a:chOff x="1809" y="1769"/>
            <a:chExt cx="615" cy="984"/>
          </a:xfrm>
        </p:grpSpPr>
        <p:sp>
          <p:nvSpPr>
            <p:cNvPr id="39054" name="Oval 275"/>
            <p:cNvSpPr>
              <a:spLocks noChangeArrowheads="1"/>
            </p:cNvSpPr>
            <p:nvPr/>
          </p:nvSpPr>
          <p:spPr bwMode="auto">
            <a:xfrm>
              <a:off x="2207" y="2640"/>
              <a:ext cx="34" cy="3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FF3300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fr-FR" sz="1800"/>
            </a:p>
          </p:txBody>
        </p:sp>
        <p:sp>
          <p:nvSpPr>
            <p:cNvPr id="39055" name="Freeform 277"/>
            <p:cNvSpPr>
              <a:spLocks/>
            </p:cNvSpPr>
            <p:nvPr/>
          </p:nvSpPr>
          <p:spPr bwMode="auto">
            <a:xfrm>
              <a:off x="1818" y="1769"/>
              <a:ext cx="387" cy="895"/>
            </a:xfrm>
            <a:custGeom>
              <a:avLst/>
              <a:gdLst>
                <a:gd name="T0" fmla="*/ 0 w 387"/>
                <a:gd name="T1" fmla="*/ 19 h 895"/>
                <a:gd name="T2" fmla="*/ 89 w 387"/>
                <a:gd name="T3" fmla="*/ 136 h 895"/>
                <a:gd name="T4" fmla="*/ 338 w 387"/>
                <a:gd name="T5" fmla="*/ 838 h 895"/>
                <a:gd name="T6" fmla="*/ 387 w 387"/>
                <a:gd name="T7" fmla="*/ 889 h 89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7"/>
                <a:gd name="T13" fmla="*/ 0 h 895"/>
                <a:gd name="T14" fmla="*/ 387 w 387"/>
                <a:gd name="T15" fmla="*/ 895 h 89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7" h="895">
                  <a:moveTo>
                    <a:pt x="0" y="19"/>
                  </a:moveTo>
                  <a:cubicBezTo>
                    <a:pt x="15" y="38"/>
                    <a:pt x="33" y="0"/>
                    <a:pt x="89" y="136"/>
                  </a:cubicBezTo>
                  <a:cubicBezTo>
                    <a:pt x="148" y="266"/>
                    <a:pt x="311" y="781"/>
                    <a:pt x="338" y="838"/>
                  </a:cubicBezTo>
                  <a:cubicBezTo>
                    <a:pt x="365" y="895"/>
                    <a:pt x="377" y="879"/>
                    <a:pt x="387" y="889"/>
                  </a:cubicBezTo>
                </a:path>
              </a:pathLst>
            </a:custGeom>
            <a:noFill/>
            <a:ln w="952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39056" name="Freeform 278"/>
            <p:cNvSpPr>
              <a:spLocks/>
            </p:cNvSpPr>
            <p:nvPr/>
          </p:nvSpPr>
          <p:spPr bwMode="auto">
            <a:xfrm>
              <a:off x="1809" y="2177"/>
              <a:ext cx="396" cy="495"/>
            </a:xfrm>
            <a:custGeom>
              <a:avLst/>
              <a:gdLst>
                <a:gd name="T0" fmla="*/ 0 w 396"/>
                <a:gd name="T1" fmla="*/ 0 h 495"/>
                <a:gd name="T2" fmla="*/ 71 w 396"/>
                <a:gd name="T3" fmla="*/ 76 h 495"/>
                <a:gd name="T4" fmla="*/ 291 w 396"/>
                <a:gd name="T5" fmla="*/ 441 h 495"/>
                <a:gd name="T6" fmla="*/ 396 w 396"/>
                <a:gd name="T7" fmla="*/ 482 h 49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6"/>
                <a:gd name="T13" fmla="*/ 0 h 495"/>
                <a:gd name="T14" fmla="*/ 396 w 396"/>
                <a:gd name="T15" fmla="*/ 495 h 49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6" h="495">
                  <a:moveTo>
                    <a:pt x="0" y="0"/>
                  </a:moveTo>
                  <a:cubicBezTo>
                    <a:pt x="12" y="13"/>
                    <a:pt x="23" y="3"/>
                    <a:pt x="71" y="76"/>
                  </a:cubicBezTo>
                  <a:cubicBezTo>
                    <a:pt x="119" y="144"/>
                    <a:pt x="231" y="387"/>
                    <a:pt x="291" y="441"/>
                  </a:cubicBezTo>
                  <a:cubicBezTo>
                    <a:pt x="351" y="495"/>
                    <a:pt x="374" y="473"/>
                    <a:pt x="396" y="482"/>
                  </a:cubicBezTo>
                </a:path>
              </a:pathLst>
            </a:custGeom>
            <a:noFill/>
            <a:ln w="952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39057" name="Line 279"/>
            <p:cNvSpPr>
              <a:spLocks noChangeShapeType="1"/>
            </p:cNvSpPr>
            <p:nvPr/>
          </p:nvSpPr>
          <p:spPr bwMode="auto">
            <a:xfrm flipV="1">
              <a:off x="2244" y="2566"/>
              <a:ext cx="172" cy="90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fr-FR"/>
            </a:p>
          </p:txBody>
        </p:sp>
        <p:sp>
          <p:nvSpPr>
            <p:cNvPr id="39058" name="Line 280"/>
            <p:cNvSpPr>
              <a:spLocks noChangeShapeType="1"/>
            </p:cNvSpPr>
            <p:nvPr/>
          </p:nvSpPr>
          <p:spPr bwMode="auto">
            <a:xfrm>
              <a:off x="2244" y="2656"/>
              <a:ext cx="180" cy="97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fr-FR"/>
            </a:p>
          </p:txBody>
        </p:sp>
      </p:grpSp>
      <p:grpSp>
        <p:nvGrpSpPr>
          <p:cNvPr id="7" name="Group 336"/>
          <p:cNvGrpSpPr>
            <a:grpSpLocks/>
          </p:cNvGrpSpPr>
          <p:nvPr/>
        </p:nvGrpSpPr>
        <p:grpSpPr bwMode="auto">
          <a:xfrm>
            <a:off x="2720975" y="1512888"/>
            <a:ext cx="1035050" cy="1966912"/>
            <a:chOff x="1810" y="1995"/>
            <a:chExt cx="652" cy="1239"/>
          </a:xfrm>
        </p:grpSpPr>
        <p:sp>
          <p:nvSpPr>
            <p:cNvPr id="39052" name="Freeform 281"/>
            <p:cNvSpPr>
              <a:spLocks/>
            </p:cNvSpPr>
            <p:nvPr/>
          </p:nvSpPr>
          <p:spPr bwMode="auto">
            <a:xfrm>
              <a:off x="1810" y="1995"/>
              <a:ext cx="614" cy="975"/>
            </a:xfrm>
            <a:custGeom>
              <a:avLst/>
              <a:gdLst>
                <a:gd name="T0" fmla="*/ 0 w 614"/>
                <a:gd name="T1" fmla="*/ 2 h 975"/>
                <a:gd name="T2" fmla="*/ 75 w 614"/>
                <a:gd name="T3" fmla="*/ 122 h 975"/>
                <a:gd name="T4" fmla="*/ 247 w 614"/>
                <a:gd name="T5" fmla="*/ 735 h 975"/>
                <a:gd name="T6" fmla="*/ 614 w 614"/>
                <a:gd name="T7" fmla="*/ 975 h 97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4"/>
                <a:gd name="T13" fmla="*/ 0 h 975"/>
                <a:gd name="T14" fmla="*/ 614 w 614"/>
                <a:gd name="T15" fmla="*/ 975 h 97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4" h="975">
                  <a:moveTo>
                    <a:pt x="0" y="2"/>
                  </a:moveTo>
                  <a:cubicBezTo>
                    <a:pt x="12" y="22"/>
                    <a:pt x="34" y="0"/>
                    <a:pt x="75" y="122"/>
                  </a:cubicBezTo>
                  <a:cubicBezTo>
                    <a:pt x="116" y="244"/>
                    <a:pt x="157" y="593"/>
                    <a:pt x="247" y="735"/>
                  </a:cubicBezTo>
                  <a:cubicBezTo>
                    <a:pt x="349" y="897"/>
                    <a:pt x="538" y="925"/>
                    <a:pt x="614" y="975"/>
                  </a:cubicBezTo>
                </a:path>
              </a:pathLst>
            </a:custGeom>
            <a:noFill/>
            <a:ln w="9525">
              <a:solidFill>
                <a:srgbClr val="3366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fr-FR"/>
            </a:p>
          </p:txBody>
        </p:sp>
        <p:sp>
          <p:nvSpPr>
            <p:cNvPr id="39053" name="Text Box 333"/>
            <p:cNvSpPr txBox="1">
              <a:spLocks noChangeArrowheads="1"/>
            </p:cNvSpPr>
            <p:nvPr/>
          </p:nvSpPr>
          <p:spPr bwMode="auto">
            <a:xfrm>
              <a:off x="1968" y="3055"/>
              <a:ext cx="494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fr-FR" sz="1400"/>
                <a:t>random</a:t>
              </a:r>
            </a:p>
          </p:txBody>
        </p:sp>
      </p:grpSp>
      <p:grpSp>
        <p:nvGrpSpPr>
          <p:cNvPr id="38919" name="Group 370"/>
          <p:cNvGrpSpPr>
            <a:grpSpLocks/>
          </p:cNvGrpSpPr>
          <p:nvPr/>
        </p:nvGrpSpPr>
        <p:grpSpPr bwMode="auto">
          <a:xfrm>
            <a:off x="992188" y="704850"/>
            <a:ext cx="1822450" cy="1931988"/>
            <a:chOff x="721" y="1486"/>
            <a:chExt cx="1148" cy="1217"/>
          </a:xfrm>
        </p:grpSpPr>
        <p:grpSp>
          <p:nvGrpSpPr>
            <p:cNvPr id="39001" name="Group 105"/>
            <p:cNvGrpSpPr>
              <a:grpSpLocks/>
            </p:cNvGrpSpPr>
            <p:nvPr/>
          </p:nvGrpSpPr>
          <p:grpSpPr bwMode="auto">
            <a:xfrm>
              <a:off x="758" y="1710"/>
              <a:ext cx="1053" cy="750"/>
              <a:chOff x="758" y="1710"/>
              <a:chExt cx="1053" cy="750"/>
            </a:xfrm>
          </p:grpSpPr>
          <p:sp>
            <p:nvSpPr>
              <p:cNvPr id="39004" name="Rectangle 6"/>
              <p:cNvSpPr>
                <a:spLocks noChangeArrowheads="1"/>
              </p:cNvSpPr>
              <p:nvPr/>
            </p:nvSpPr>
            <p:spPr bwMode="auto">
              <a:xfrm>
                <a:off x="1415" y="1710"/>
                <a:ext cx="186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/>
                  <a:t>...</a:t>
                </a:r>
              </a:p>
            </p:txBody>
          </p:sp>
          <p:sp>
            <p:nvSpPr>
              <p:cNvPr id="39005" name="Rectangle 9"/>
              <p:cNvSpPr>
                <a:spLocks noChangeArrowheads="1"/>
              </p:cNvSpPr>
              <p:nvPr/>
            </p:nvSpPr>
            <p:spPr bwMode="auto">
              <a:xfrm>
                <a:off x="1582" y="1710"/>
                <a:ext cx="229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>
                    <a:latin typeface="Symbol" pitchFamily="18" charset="2"/>
                  </a:rPr>
                  <a:t>q</a:t>
                </a:r>
                <a:r>
                  <a:rPr lang="en-GB" altLang="fr-FR" sz="1000" baseline="46000">
                    <a:latin typeface="Symbol" pitchFamily="18" charset="2"/>
                  </a:rPr>
                  <a:t>1</a:t>
                </a:r>
                <a:r>
                  <a:rPr lang="en-GB" altLang="fr-FR" sz="1000" baseline="-25000"/>
                  <a:t>n</a:t>
                </a:r>
              </a:p>
            </p:txBody>
          </p:sp>
          <p:sp>
            <p:nvSpPr>
              <p:cNvPr id="39006" name="Rectangle 11"/>
              <p:cNvSpPr>
                <a:spLocks noChangeArrowheads="1"/>
              </p:cNvSpPr>
              <p:nvPr/>
            </p:nvSpPr>
            <p:spPr bwMode="auto">
              <a:xfrm>
                <a:off x="1196" y="1710"/>
                <a:ext cx="219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>
                    <a:latin typeface="Symbol" pitchFamily="18" charset="2"/>
                  </a:rPr>
                  <a:t>q</a:t>
                </a:r>
                <a:r>
                  <a:rPr lang="en-GB" altLang="fr-FR" sz="1000" baseline="46000">
                    <a:latin typeface="Symbol" pitchFamily="18" charset="2"/>
                  </a:rPr>
                  <a:t>1</a:t>
                </a:r>
                <a:r>
                  <a:rPr lang="en-GB" altLang="fr-FR" sz="1000" baseline="-25000">
                    <a:latin typeface="Symbol" pitchFamily="18" charset="2"/>
                  </a:rPr>
                  <a:t>3</a:t>
                </a:r>
              </a:p>
            </p:txBody>
          </p:sp>
          <p:sp>
            <p:nvSpPr>
              <p:cNvPr id="39007" name="Rectangle 12"/>
              <p:cNvSpPr>
                <a:spLocks noChangeArrowheads="1"/>
              </p:cNvSpPr>
              <p:nvPr/>
            </p:nvSpPr>
            <p:spPr bwMode="auto">
              <a:xfrm>
                <a:off x="977" y="1710"/>
                <a:ext cx="219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>
                    <a:latin typeface="Symbol" pitchFamily="18" charset="2"/>
                  </a:rPr>
                  <a:t>q</a:t>
                </a:r>
                <a:r>
                  <a:rPr lang="en-GB" altLang="fr-FR" sz="1000" baseline="46000">
                    <a:latin typeface="Symbol" pitchFamily="18" charset="2"/>
                  </a:rPr>
                  <a:t>1</a:t>
                </a:r>
                <a:r>
                  <a:rPr lang="en-GB" altLang="fr-FR" sz="1000" baseline="-25000">
                    <a:latin typeface="Symbol" pitchFamily="18" charset="2"/>
                  </a:rPr>
                  <a:t>2</a:t>
                </a:r>
              </a:p>
            </p:txBody>
          </p:sp>
          <p:sp>
            <p:nvSpPr>
              <p:cNvPr id="39008" name="Rectangle 13"/>
              <p:cNvSpPr>
                <a:spLocks noChangeArrowheads="1"/>
              </p:cNvSpPr>
              <p:nvPr/>
            </p:nvSpPr>
            <p:spPr bwMode="auto">
              <a:xfrm>
                <a:off x="758" y="1710"/>
                <a:ext cx="219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>
                    <a:latin typeface="Symbol" pitchFamily="18" charset="2"/>
                  </a:rPr>
                  <a:t>q</a:t>
                </a:r>
                <a:r>
                  <a:rPr lang="en-GB" altLang="fr-FR" sz="1000" baseline="46000">
                    <a:latin typeface="Symbol" pitchFamily="18" charset="2"/>
                  </a:rPr>
                  <a:t>1</a:t>
                </a:r>
                <a:r>
                  <a:rPr lang="en-GB" altLang="fr-FR" sz="1000" baseline="-25000">
                    <a:latin typeface="Symbol" pitchFamily="18" charset="2"/>
                  </a:rPr>
                  <a:t>1</a:t>
                </a:r>
              </a:p>
            </p:txBody>
          </p:sp>
          <p:sp>
            <p:nvSpPr>
              <p:cNvPr id="39009" name="Line 16"/>
              <p:cNvSpPr>
                <a:spLocks noChangeShapeType="1"/>
              </p:cNvSpPr>
              <p:nvPr/>
            </p:nvSpPr>
            <p:spPr bwMode="auto">
              <a:xfrm>
                <a:off x="758" y="1710"/>
                <a:ext cx="0" cy="167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010" name="Line 17"/>
              <p:cNvSpPr>
                <a:spLocks noChangeShapeType="1"/>
              </p:cNvSpPr>
              <p:nvPr/>
            </p:nvSpPr>
            <p:spPr bwMode="auto">
              <a:xfrm>
                <a:off x="977" y="1710"/>
                <a:ext cx="0" cy="16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011" name="Line 18"/>
              <p:cNvSpPr>
                <a:spLocks noChangeShapeType="1"/>
              </p:cNvSpPr>
              <p:nvPr/>
            </p:nvSpPr>
            <p:spPr bwMode="auto">
              <a:xfrm>
                <a:off x="1196" y="1710"/>
                <a:ext cx="0" cy="16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012" name="Line 19"/>
              <p:cNvSpPr>
                <a:spLocks noChangeShapeType="1"/>
              </p:cNvSpPr>
              <p:nvPr/>
            </p:nvSpPr>
            <p:spPr bwMode="auto">
              <a:xfrm>
                <a:off x="1415" y="1710"/>
                <a:ext cx="0" cy="16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013" name="Line 21"/>
              <p:cNvSpPr>
                <a:spLocks noChangeShapeType="1"/>
              </p:cNvSpPr>
              <p:nvPr/>
            </p:nvSpPr>
            <p:spPr bwMode="auto">
              <a:xfrm>
                <a:off x="1811" y="1710"/>
                <a:ext cx="0" cy="167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014" name="Rectangle 31"/>
              <p:cNvSpPr>
                <a:spLocks noChangeArrowheads="1"/>
              </p:cNvSpPr>
              <p:nvPr/>
            </p:nvSpPr>
            <p:spPr bwMode="auto">
              <a:xfrm>
                <a:off x="1415" y="1904"/>
                <a:ext cx="186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/>
                  <a:t>...</a:t>
                </a:r>
              </a:p>
            </p:txBody>
          </p:sp>
          <p:sp>
            <p:nvSpPr>
              <p:cNvPr id="39015" name="Rectangle 34"/>
              <p:cNvSpPr>
                <a:spLocks noChangeArrowheads="1"/>
              </p:cNvSpPr>
              <p:nvPr/>
            </p:nvSpPr>
            <p:spPr bwMode="auto">
              <a:xfrm>
                <a:off x="1582" y="1904"/>
                <a:ext cx="229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>
                    <a:latin typeface="Symbol" pitchFamily="18" charset="2"/>
                  </a:rPr>
                  <a:t>q</a:t>
                </a:r>
                <a:r>
                  <a:rPr lang="en-GB" altLang="fr-FR" sz="1000" baseline="46000">
                    <a:latin typeface="Symbol" pitchFamily="18" charset="2"/>
                  </a:rPr>
                  <a:t>2</a:t>
                </a:r>
                <a:r>
                  <a:rPr lang="en-GB" altLang="fr-FR" sz="1000" baseline="-25000"/>
                  <a:t>n</a:t>
                </a:r>
              </a:p>
            </p:txBody>
          </p:sp>
          <p:sp>
            <p:nvSpPr>
              <p:cNvPr id="39016" name="Rectangle 36"/>
              <p:cNvSpPr>
                <a:spLocks noChangeArrowheads="1"/>
              </p:cNvSpPr>
              <p:nvPr/>
            </p:nvSpPr>
            <p:spPr bwMode="auto">
              <a:xfrm>
                <a:off x="1196" y="1904"/>
                <a:ext cx="219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>
                    <a:latin typeface="Symbol" pitchFamily="18" charset="2"/>
                  </a:rPr>
                  <a:t>q</a:t>
                </a:r>
                <a:r>
                  <a:rPr lang="en-GB" altLang="fr-FR" sz="1000" baseline="46000">
                    <a:latin typeface="Symbol" pitchFamily="18" charset="2"/>
                  </a:rPr>
                  <a:t>2</a:t>
                </a:r>
                <a:r>
                  <a:rPr lang="en-GB" altLang="fr-FR" sz="1000" baseline="-25000">
                    <a:latin typeface="Symbol" pitchFamily="18" charset="2"/>
                  </a:rPr>
                  <a:t>3</a:t>
                </a:r>
              </a:p>
            </p:txBody>
          </p:sp>
          <p:sp>
            <p:nvSpPr>
              <p:cNvPr id="39017" name="Rectangle 37"/>
              <p:cNvSpPr>
                <a:spLocks noChangeArrowheads="1"/>
              </p:cNvSpPr>
              <p:nvPr/>
            </p:nvSpPr>
            <p:spPr bwMode="auto">
              <a:xfrm>
                <a:off x="977" y="1904"/>
                <a:ext cx="219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>
                    <a:latin typeface="Symbol" pitchFamily="18" charset="2"/>
                  </a:rPr>
                  <a:t>q</a:t>
                </a:r>
                <a:r>
                  <a:rPr lang="en-GB" altLang="fr-FR" sz="1000" baseline="46000">
                    <a:latin typeface="Symbol" pitchFamily="18" charset="2"/>
                  </a:rPr>
                  <a:t>2</a:t>
                </a:r>
                <a:r>
                  <a:rPr lang="en-GB" altLang="fr-FR" sz="1000" baseline="-25000">
                    <a:latin typeface="Symbol" pitchFamily="18" charset="2"/>
                  </a:rPr>
                  <a:t>2</a:t>
                </a:r>
              </a:p>
            </p:txBody>
          </p:sp>
          <p:sp>
            <p:nvSpPr>
              <p:cNvPr id="39018" name="Rectangle 38"/>
              <p:cNvSpPr>
                <a:spLocks noChangeArrowheads="1"/>
              </p:cNvSpPr>
              <p:nvPr/>
            </p:nvSpPr>
            <p:spPr bwMode="auto">
              <a:xfrm>
                <a:off x="758" y="1904"/>
                <a:ext cx="219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>
                    <a:latin typeface="Symbol" pitchFamily="18" charset="2"/>
                  </a:rPr>
                  <a:t>q</a:t>
                </a:r>
                <a:r>
                  <a:rPr lang="en-GB" altLang="fr-FR" sz="1000" baseline="46000">
                    <a:latin typeface="Symbol" pitchFamily="18" charset="2"/>
                  </a:rPr>
                  <a:t>2</a:t>
                </a:r>
                <a:r>
                  <a:rPr lang="en-GB" altLang="fr-FR" sz="1000" baseline="-25000">
                    <a:latin typeface="Symbol" pitchFamily="18" charset="2"/>
                  </a:rPr>
                  <a:t>1</a:t>
                </a:r>
              </a:p>
            </p:txBody>
          </p:sp>
          <p:sp>
            <p:nvSpPr>
              <p:cNvPr id="39019" name="Line 41"/>
              <p:cNvSpPr>
                <a:spLocks noChangeShapeType="1"/>
              </p:cNvSpPr>
              <p:nvPr/>
            </p:nvSpPr>
            <p:spPr bwMode="auto">
              <a:xfrm>
                <a:off x="758" y="1904"/>
                <a:ext cx="0" cy="167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020" name="Line 42"/>
              <p:cNvSpPr>
                <a:spLocks noChangeShapeType="1"/>
              </p:cNvSpPr>
              <p:nvPr/>
            </p:nvSpPr>
            <p:spPr bwMode="auto">
              <a:xfrm>
                <a:off x="977" y="1904"/>
                <a:ext cx="0" cy="16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021" name="Line 43"/>
              <p:cNvSpPr>
                <a:spLocks noChangeShapeType="1"/>
              </p:cNvSpPr>
              <p:nvPr/>
            </p:nvSpPr>
            <p:spPr bwMode="auto">
              <a:xfrm>
                <a:off x="1196" y="1904"/>
                <a:ext cx="0" cy="16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022" name="Line 44"/>
              <p:cNvSpPr>
                <a:spLocks noChangeShapeType="1"/>
              </p:cNvSpPr>
              <p:nvPr/>
            </p:nvSpPr>
            <p:spPr bwMode="auto">
              <a:xfrm>
                <a:off x="1415" y="1904"/>
                <a:ext cx="0" cy="16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023" name="Line 46"/>
              <p:cNvSpPr>
                <a:spLocks noChangeShapeType="1"/>
              </p:cNvSpPr>
              <p:nvPr/>
            </p:nvSpPr>
            <p:spPr bwMode="auto">
              <a:xfrm>
                <a:off x="1811" y="1904"/>
                <a:ext cx="0" cy="167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024" name="Rectangle 56"/>
              <p:cNvSpPr>
                <a:spLocks noChangeArrowheads="1"/>
              </p:cNvSpPr>
              <p:nvPr/>
            </p:nvSpPr>
            <p:spPr bwMode="auto">
              <a:xfrm>
                <a:off x="1415" y="2099"/>
                <a:ext cx="186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/>
                  <a:t>...</a:t>
                </a:r>
              </a:p>
            </p:txBody>
          </p:sp>
          <p:sp>
            <p:nvSpPr>
              <p:cNvPr id="39025" name="Rectangle 59"/>
              <p:cNvSpPr>
                <a:spLocks noChangeArrowheads="1"/>
              </p:cNvSpPr>
              <p:nvPr/>
            </p:nvSpPr>
            <p:spPr bwMode="auto">
              <a:xfrm>
                <a:off x="1582" y="2099"/>
                <a:ext cx="229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>
                    <a:latin typeface="Symbol" pitchFamily="18" charset="2"/>
                  </a:rPr>
                  <a:t>q</a:t>
                </a:r>
                <a:r>
                  <a:rPr lang="en-GB" altLang="fr-FR" sz="1000" baseline="46000">
                    <a:latin typeface="Symbol" pitchFamily="18" charset="2"/>
                  </a:rPr>
                  <a:t>3</a:t>
                </a:r>
                <a:r>
                  <a:rPr lang="en-GB" altLang="fr-FR" sz="1000" baseline="-25000"/>
                  <a:t>n</a:t>
                </a:r>
              </a:p>
            </p:txBody>
          </p:sp>
          <p:sp>
            <p:nvSpPr>
              <p:cNvPr id="39026" name="Rectangle 61"/>
              <p:cNvSpPr>
                <a:spLocks noChangeArrowheads="1"/>
              </p:cNvSpPr>
              <p:nvPr/>
            </p:nvSpPr>
            <p:spPr bwMode="auto">
              <a:xfrm>
                <a:off x="1196" y="2099"/>
                <a:ext cx="219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>
                    <a:latin typeface="Symbol" pitchFamily="18" charset="2"/>
                  </a:rPr>
                  <a:t>q</a:t>
                </a:r>
                <a:r>
                  <a:rPr lang="en-GB" altLang="fr-FR" sz="1000" baseline="46000">
                    <a:latin typeface="Symbol" pitchFamily="18" charset="2"/>
                  </a:rPr>
                  <a:t>3</a:t>
                </a:r>
                <a:r>
                  <a:rPr lang="en-GB" altLang="fr-FR" sz="1000" baseline="-25000">
                    <a:latin typeface="Symbol" pitchFamily="18" charset="2"/>
                  </a:rPr>
                  <a:t>3</a:t>
                </a:r>
              </a:p>
            </p:txBody>
          </p:sp>
          <p:sp>
            <p:nvSpPr>
              <p:cNvPr id="39027" name="Rectangle 62"/>
              <p:cNvSpPr>
                <a:spLocks noChangeArrowheads="1"/>
              </p:cNvSpPr>
              <p:nvPr/>
            </p:nvSpPr>
            <p:spPr bwMode="auto">
              <a:xfrm>
                <a:off x="977" y="2099"/>
                <a:ext cx="219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>
                    <a:latin typeface="Symbol" pitchFamily="18" charset="2"/>
                  </a:rPr>
                  <a:t>q</a:t>
                </a:r>
                <a:r>
                  <a:rPr lang="en-GB" altLang="fr-FR" sz="1000" baseline="46000">
                    <a:latin typeface="Symbol" pitchFamily="18" charset="2"/>
                  </a:rPr>
                  <a:t>3</a:t>
                </a:r>
                <a:r>
                  <a:rPr lang="en-GB" altLang="fr-FR" sz="1000" baseline="-25000">
                    <a:latin typeface="Symbol" pitchFamily="18" charset="2"/>
                  </a:rPr>
                  <a:t>2</a:t>
                </a:r>
              </a:p>
            </p:txBody>
          </p:sp>
          <p:sp>
            <p:nvSpPr>
              <p:cNvPr id="39028" name="Rectangle 63"/>
              <p:cNvSpPr>
                <a:spLocks noChangeArrowheads="1"/>
              </p:cNvSpPr>
              <p:nvPr/>
            </p:nvSpPr>
            <p:spPr bwMode="auto">
              <a:xfrm>
                <a:off x="758" y="2099"/>
                <a:ext cx="219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>
                    <a:latin typeface="Symbol" pitchFamily="18" charset="2"/>
                  </a:rPr>
                  <a:t>q</a:t>
                </a:r>
                <a:r>
                  <a:rPr lang="en-GB" altLang="fr-FR" sz="1000" baseline="46000">
                    <a:latin typeface="Symbol" pitchFamily="18" charset="2"/>
                  </a:rPr>
                  <a:t>3</a:t>
                </a:r>
                <a:r>
                  <a:rPr lang="en-GB" altLang="fr-FR" sz="1000" baseline="-25000">
                    <a:latin typeface="Symbol" pitchFamily="18" charset="2"/>
                  </a:rPr>
                  <a:t>1</a:t>
                </a:r>
              </a:p>
            </p:txBody>
          </p:sp>
          <p:sp>
            <p:nvSpPr>
              <p:cNvPr id="39029" name="Line 66"/>
              <p:cNvSpPr>
                <a:spLocks noChangeShapeType="1"/>
              </p:cNvSpPr>
              <p:nvPr/>
            </p:nvSpPr>
            <p:spPr bwMode="auto">
              <a:xfrm>
                <a:off x="758" y="2099"/>
                <a:ext cx="0" cy="167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030" name="Line 67"/>
              <p:cNvSpPr>
                <a:spLocks noChangeShapeType="1"/>
              </p:cNvSpPr>
              <p:nvPr/>
            </p:nvSpPr>
            <p:spPr bwMode="auto">
              <a:xfrm>
                <a:off x="977" y="2099"/>
                <a:ext cx="0" cy="16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031" name="Line 68"/>
              <p:cNvSpPr>
                <a:spLocks noChangeShapeType="1"/>
              </p:cNvSpPr>
              <p:nvPr/>
            </p:nvSpPr>
            <p:spPr bwMode="auto">
              <a:xfrm>
                <a:off x="1196" y="2099"/>
                <a:ext cx="0" cy="16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032" name="Line 69"/>
              <p:cNvSpPr>
                <a:spLocks noChangeShapeType="1"/>
              </p:cNvSpPr>
              <p:nvPr/>
            </p:nvSpPr>
            <p:spPr bwMode="auto">
              <a:xfrm>
                <a:off x="1415" y="2099"/>
                <a:ext cx="0" cy="16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033" name="Line 71"/>
              <p:cNvSpPr>
                <a:spLocks noChangeShapeType="1"/>
              </p:cNvSpPr>
              <p:nvPr/>
            </p:nvSpPr>
            <p:spPr bwMode="auto">
              <a:xfrm>
                <a:off x="1811" y="2099"/>
                <a:ext cx="0" cy="167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034" name="Rectangle 81"/>
              <p:cNvSpPr>
                <a:spLocks noChangeArrowheads="1"/>
              </p:cNvSpPr>
              <p:nvPr/>
            </p:nvSpPr>
            <p:spPr bwMode="auto">
              <a:xfrm>
                <a:off x="1415" y="2293"/>
                <a:ext cx="186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/>
                  <a:t>...</a:t>
                </a:r>
              </a:p>
            </p:txBody>
          </p:sp>
          <p:sp>
            <p:nvSpPr>
              <p:cNvPr id="39035" name="Rectangle 84"/>
              <p:cNvSpPr>
                <a:spLocks noChangeArrowheads="1"/>
              </p:cNvSpPr>
              <p:nvPr/>
            </p:nvSpPr>
            <p:spPr bwMode="auto">
              <a:xfrm>
                <a:off x="1582" y="2293"/>
                <a:ext cx="229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>
                    <a:latin typeface="Symbol" pitchFamily="18" charset="2"/>
                  </a:rPr>
                  <a:t>q</a:t>
                </a:r>
                <a:r>
                  <a:rPr lang="en-GB" altLang="fr-FR" sz="1000" baseline="46000">
                    <a:latin typeface="Symbol" pitchFamily="18" charset="2"/>
                  </a:rPr>
                  <a:t>4</a:t>
                </a:r>
                <a:r>
                  <a:rPr lang="en-GB" altLang="fr-FR" sz="1000" baseline="-25000"/>
                  <a:t>n</a:t>
                </a:r>
              </a:p>
            </p:txBody>
          </p:sp>
          <p:sp>
            <p:nvSpPr>
              <p:cNvPr id="39036" name="Rectangle 86"/>
              <p:cNvSpPr>
                <a:spLocks noChangeArrowheads="1"/>
              </p:cNvSpPr>
              <p:nvPr/>
            </p:nvSpPr>
            <p:spPr bwMode="auto">
              <a:xfrm>
                <a:off x="1196" y="2293"/>
                <a:ext cx="219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>
                    <a:latin typeface="Symbol" pitchFamily="18" charset="2"/>
                  </a:rPr>
                  <a:t>q</a:t>
                </a:r>
                <a:r>
                  <a:rPr lang="en-GB" altLang="fr-FR" sz="1000" baseline="46000">
                    <a:latin typeface="Symbol" pitchFamily="18" charset="2"/>
                  </a:rPr>
                  <a:t>4</a:t>
                </a:r>
                <a:r>
                  <a:rPr lang="en-GB" altLang="fr-FR" sz="1000" baseline="-25000">
                    <a:latin typeface="Symbol" pitchFamily="18" charset="2"/>
                  </a:rPr>
                  <a:t>3</a:t>
                </a:r>
              </a:p>
            </p:txBody>
          </p:sp>
          <p:sp>
            <p:nvSpPr>
              <p:cNvPr id="39037" name="Rectangle 87"/>
              <p:cNvSpPr>
                <a:spLocks noChangeArrowheads="1"/>
              </p:cNvSpPr>
              <p:nvPr/>
            </p:nvSpPr>
            <p:spPr bwMode="auto">
              <a:xfrm>
                <a:off x="977" y="2293"/>
                <a:ext cx="219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>
                    <a:latin typeface="Symbol" pitchFamily="18" charset="2"/>
                  </a:rPr>
                  <a:t>q</a:t>
                </a:r>
                <a:r>
                  <a:rPr lang="en-GB" altLang="fr-FR" sz="1000" baseline="46000">
                    <a:latin typeface="Symbol" pitchFamily="18" charset="2"/>
                  </a:rPr>
                  <a:t>4</a:t>
                </a:r>
                <a:r>
                  <a:rPr lang="en-GB" altLang="fr-FR" sz="1000" baseline="-25000">
                    <a:latin typeface="Symbol" pitchFamily="18" charset="2"/>
                  </a:rPr>
                  <a:t>2</a:t>
                </a:r>
              </a:p>
            </p:txBody>
          </p:sp>
          <p:sp>
            <p:nvSpPr>
              <p:cNvPr id="39038" name="Rectangle 88"/>
              <p:cNvSpPr>
                <a:spLocks noChangeArrowheads="1"/>
              </p:cNvSpPr>
              <p:nvPr/>
            </p:nvSpPr>
            <p:spPr bwMode="auto">
              <a:xfrm>
                <a:off x="758" y="2293"/>
                <a:ext cx="219" cy="1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buClr>
                    <a:schemeClr val="tx1"/>
                  </a:buClr>
                  <a:buSzPct val="75000"/>
                  <a:buFont typeface="Wingdings" pitchFamily="2" charset="2"/>
                  <a:buNone/>
                </a:pPr>
                <a:r>
                  <a:rPr lang="en-GB" altLang="fr-FR" sz="1000">
                    <a:latin typeface="Symbol" pitchFamily="18" charset="2"/>
                  </a:rPr>
                  <a:t>q</a:t>
                </a:r>
                <a:r>
                  <a:rPr lang="en-GB" altLang="fr-FR" sz="1000" baseline="46000">
                    <a:latin typeface="Symbol" pitchFamily="18" charset="2"/>
                  </a:rPr>
                  <a:t>4</a:t>
                </a:r>
                <a:r>
                  <a:rPr lang="en-GB" altLang="fr-FR" sz="1000" baseline="-25000">
                    <a:latin typeface="Symbol" pitchFamily="18" charset="2"/>
                  </a:rPr>
                  <a:t>1</a:t>
                </a:r>
              </a:p>
            </p:txBody>
          </p:sp>
          <p:sp>
            <p:nvSpPr>
              <p:cNvPr id="39039" name="Line 14"/>
              <p:cNvSpPr>
                <a:spLocks noChangeShapeType="1"/>
              </p:cNvSpPr>
              <p:nvPr/>
            </p:nvSpPr>
            <p:spPr bwMode="auto">
              <a:xfrm>
                <a:off x="758" y="1710"/>
                <a:ext cx="1045" cy="0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040" name="Line 15"/>
              <p:cNvSpPr>
                <a:spLocks noChangeShapeType="1"/>
              </p:cNvSpPr>
              <p:nvPr/>
            </p:nvSpPr>
            <p:spPr bwMode="auto">
              <a:xfrm>
                <a:off x="758" y="1877"/>
                <a:ext cx="1045" cy="0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041" name="Line 39"/>
              <p:cNvSpPr>
                <a:spLocks noChangeShapeType="1"/>
              </p:cNvSpPr>
              <p:nvPr/>
            </p:nvSpPr>
            <p:spPr bwMode="auto">
              <a:xfrm>
                <a:off x="758" y="1904"/>
                <a:ext cx="1045" cy="0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042" name="Line 40"/>
              <p:cNvSpPr>
                <a:spLocks noChangeShapeType="1"/>
              </p:cNvSpPr>
              <p:nvPr/>
            </p:nvSpPr>
            <p:spPr bwMode="auto">
              <a:xfrm>
                <a:off x="758" y="2071"/>
                <a:ext cx="1045" cy="0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043" name="Line 64"/>
              <p:cNvSpPr>
                <a:spLocks noChangeShapeType="1"/>
              </p:cNvSpPr>
              <p:nvPr/>
            </p:nvSpPr>
            <p:spPr bwMode="auto">
              <a:xfrm>
                <a:off x="758" y="2099"/>
                <a:ext cx="1045" cy="0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044" name="Line 65"/>
              <p:cNvSpPr>
                <a:spLocks noChangeShapeType="1"/>
              </p:cNvSpPr>
              <p:nvPr/>
            </p:nvSpPr>
            <p:spPr bwMode="auto">
              <a:xfrm>
                <a:off x="758" y="2266"/>
                <a:ext cx="1045" cy="0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045" name="Line 89"/>
              <p:cNvSpPr>
                <a:spLocks noChangeShapeType="1"/>
              </p:cNvSpPr>
              <p:nvPr/>
            </p:nvSpPr>
            <p:spPr bwMode="auto">
              <a:xfrm>
                <a:off x="758" y="2293"/>
                <a:ext cx="1045" cy="0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046" name="Line 90"/>
              <p:cNvSpPr>
                <a:spLocks noChangeShapeType="1"/>
              </p:cNvSpPr>
              <p:nvPr/>
            </p:nvSpPr>
            <p:spPr bwMode="auto">
              <a:xfrm>
                <a:off x="758" y="2460"/>
                <a:ext cx="1045" cy="0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047" name="Line 91"/>
              <p:cNvSpPr>
                <a:spLocks noChangeShapeType="1"/>
              </p:cNvSpPr>
              <p:nvPr/>
            </p:nvSpPr>
            <p:spPr bwMode="auto">
              <a:xfrm>
                <a:off x="758" y="2293"/>
                <a:ext cx="0" cy="167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048" name="Line 92"/>
              <p:cNvSpPr>
                <a:spLocks noChangeShapeType="1"/>
              </p:cNvSpPr>
              <p:nvPr/>
            </p:nvSpPr>
            <p:spPr bwMode="auto">
              <a:xfrm>
                <a:off x="977" y="2293"/>
                <a:ext cx="0" cy="16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049" name="Line 93"/>
              <p:cNvSpPr>
                <a:spLocks noChangeShapeType="1"/>
              </p:cNvSpPr>
              <p:nvPr/>
            </p:nvSpPr>
            <p:spPr bwMode="auto">
              <a:xfrm>
                <a:off x="1196" y="2293"/>
                <a:ext cx="0" cy="16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050" name="Line 94"/>
              <p:cNvSpPr>
                <a:spLocks noChangeShapeType="1"/>
              </p:cNvSpPr>
              <p:nvPr/>
            </p:nvSpPr>
            <p:spPr bwMode="auto">
              <a:xfrm>
                <a:off x="1415" y="2293"/>
                <a:ext cx="0" cy="16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39051" name="Line 96"/>
              <p:cNvSpPr>
                <a:spLocks noChangeShapeType="1"/>
              </p:cNvSpPr>
              <p:nvPr/>
            </p:nvSpPr>
            <p:spPr bwMode="auto">
              <a:xfrm>
                <a:off x="1811" y="2293"/>
                <a:ext cx="0" cy="167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fr-FR"/>
              </a:p>
            </p:txBody>
          </p:sp>
        </p:grpSp>
        <p:sp>
          <p:nvSpPr>
            <p:cNvPr id="39002" name="Text Box 106"/>
            <p:cNvSpPr txBox="1">
              <a:spLocks noChangeArrowheads="1"/>
            </p:cNvSpPr>
            <p:nvPr/>
          </p:nvSpPr>
          <p:spPr bwMode="auto">
            <a:xfrm>
              <a:off x="721" y="1486"/>
              <a:ext cx="1148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GB" altLang="fr-FR" sz="1800"/>
                <a:t>initial population</a:t>
              </a:r>
            </a:p>
          </p:txBody>
        </p:sp>
        <p:sp>
          <p:nvSpPr>
            <p:cNvPr id="39003" name="Text Box 343"/>
            <p:cNvSpPr txBox="1">
              <a:spLocks noChangeArrowheads="1"/>
            </p:cNvSpPr>
            <p:nvPr/>
          </p:nvSpPr>
          <p:spPr bwMode="auto">
            <a:xfrm>
              <a:off x="1010" y="2489"/>
              <a:ext cx="516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GB" altLang="fr-FR" sz="1800"/>
                <a:t>sorted</a:t>
              </a:r>
            </a:p>
          </p:txBody>
        </p:sp>
      </p:grpSp>
      <p:grpSp>
        <p:nvGrpSpPr>
          <p:cNvPr id="10" name="Group 374"/>
          <p:cNvGrpSpPr>
            <a:grpSpLocks/>
          </p:cNvGrpSpPr>
          <p:nvPr/>
        </p:nvGrpSpPr>
        <p:grpSpPr bwMode="auto">
          <a:xfrm>
            <a:off x="5357813" y="704850"/>
            <a:ext cx="2746375" cy="2652713"/>
            <a:chOff x="3471" y="1486"/>
            <a:chExt cx="1730" cy="1671"/>
          </a:xfrm>
        </p:grpSpPr>
        <p:sp>
          <p:nvSpPr>
            <p:cNvPr id="38945" name="Line 338"/>
            <p:cNvSpPr>
              <a:spLocks noChangeShapeType="1"/>
            </p:cNvSpPr>
            <p:nvPr/>
          </p:nvSpPr>
          <p:spPr bwMode="auto">
            <a:xfrm flipV="1">
              <a:off x="3472" y="1788"/>
              <a:ext cx="635" cy="785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38946" name="Line 339"/>
            <p:cNvSpPr>
              <a:spLocks noChangeShapeType="1"/>
            </p:cNvSpPr>
            <p:nvPr/>
          </p:nvSpPr>
          <p:spPr bwMode="auto">
            <a:xfrm>
              <a:off x="3471" y="1788"/>
              <a:ext cx="636" cy="202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38947" name="Line 340"/>
            <p:cNvSpPr>
              <a:spLocks noChangeShapeType="1"/>
            </p:cNvSpPr>
            <p:nvPr/>
          </p:nvSpPr>
          <p:spPr bwMode="auto">
            <a:xfrm>
              <a:off x="3479" y="1997"/>
              <a:ext cx="628" cy="187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38948" name="Line 341"/>
            <p:cNvSpPr>
              <a:spLocks noChangeShapeType="1"/>
            </p:cNvSpPr>
            <p:nvPr/>
          </p:nvSpPr>
          <p:spPr bwMode="auto">
            <a:xfrm flipV="1">
              <a:off x="3502" y="2364"/>
              <a:ext cx="605" cy="793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grpSp>
          <p:nvGrpSpPr>
            <p:cNvPr id="38949" name="Group 371"/>
            <p:cNvGrpSpPr>
              <a:grpSpLocks/>
            </p:cNvGrpSpPr>
            <p:nvPr/>
          </p:nvGrpSpPr>
          <p:grpSpPr bwMode="auto">
            <a:xfrm>
              <a:off x="4117" y="1486"/>
              <a:ext cx="1084" cy="974"/>
              <a:chOff x="4117" y="1486"/>
              <a:chExt cx="1084" cy="974"/>
            </a:xfrm>
          </p:grpSpPr>
          <p:sp>
            <p:nvSpPr>
              <p:cNvPr id="38951" name="Text Box 108"/>
              <p:cNvSpPr txBox="1">
                <a:spLocks noChangeArrowheads="1"/>
              </p:cNvSpPr>
              <p:nvPr/>
            </p:nvSpPr>
            <p:spPr bwMode="auto">
              <a:xfrm>
                <a:off x="4117" y="1486"/>
                <a:ext cx="1084" cy="2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fr-FR" sz="1800"/>
                  <a:t>final population</a:t>
                </a:r>
              </a:p>
            </p:txBody>
          </p:sp>
          <p:grpSp>
            <p:nvGrpSpPr>
              <p:cNvPr id="38952" name="Group 109"/>
              <p:cNvGrpSpPr>
                <a:grpSpLocks/>
              </p:cNvGrpSpPr>
              <p:nvPr/>
            </p:nvGrpSpPr>
            <p:grpSpPr bwMode="auto">
              <a:xfrm>
                <a:off x="4132" y="1710"/>
                <a:ext cx="1053" cy="750"/>
                <a:chOff x="758" y="1710"/>
                <a:chExt cx="1053" cy="750"/>
              </a:xfrm>
            </p:grpSpPr>
            <p:sp>
              <p:nvSpPr>
                <p:cNvPr id="38953" name="Rectangle 110"/>
                <p:cNvSpPr>
                  <a:spLocks noChangeArrowheads="1"/>
                </p:cNvSpPr>
                <p:nvPr/>
              </p:nvSpPr>
              <p:spPr bwMode="auto">
                <a:xfrm>
                  <a:off x="1415" y="1710"/>
                  <a:ext cx="186" cy="1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buClr>
                      <a:schemeClr val="tx1"/>
                    </a:buClr>
                    <a:buSzPct val="75000"/>
                    <a:buFont typeface="Wingdings" pitchFamily="2" charset="2"/>
                    <a:buNone/>
                  </a:pPr>
                  <a:r>
                    <a:rPr lang="en-GB" altLang="fr-FR" sz="1000"/>
                    <a:t>...</a:t>
                  </a:r>
                </a:p>
              </p:txBody>
            </p:sp>
            <p:sp>
              <p:nvSpPr>
                <p:cNvPr id="38954" name="Rectangle 111"/>
                <p:cNvSpPr>
                  <a:spLocks noChangeArrowheads="1"/>
                </p:cNvSpPr>
                <p:nvPr/>
              </p:nvSpPr>
              <p:spPr bwMode="auto">
                <a:xfrm>
                  <a:off x="1582" y="1710"/>
                  <a:ext cx="229" cy="1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buClr>
                      <a:schemeClr val="tx1"/>
                    </a:buClr>
                    <a:buSzPct val="75000"/>
                    <a:buFont typeface="Wingdings" pitchFamily="2" charset="2"/>
                    <a:buNone/>
                  </a:pPr>
                  <a:r>
                    <a:rPr lang="en-GB" altLang="fr-FR" sz="1000">
                      <a:latin typeface="Symbol" pitchFamily="18" charset="2"/>
                    </a:rPr>
                    <a:t>q</a:t>
                  </a:r>
                  <a:r>
                    <a:rPr lang="en-GB" altLang="fr-FR" sz="1000" baseline="46000">
                      <a:latin typeface="Symbol" pitchFamily="18" charset="2"/>
                    </a:rPr>
                    <a:t>1</a:t>
                  </a:r>
                  <a:r>
                    <a:rPr lang="en-GB" altLang="fr-FR" sz="1000" baseline="-25000"/>
                    <a:t>n</a:t>
                  </a:r>
                </a:p>
              </p:txBody>
            </p:sp>
            <p:sp>
              <p:nvSpPr>
                <p:cNvPr id="38955" name="Rectangle 112"/>
                <p:cNvSpPr>
                  <a:spLocks noChangeArrowheads="1"/>
                </p:cNvSpPr>
                <p:nvPr/>
              </p:nvSpPr>
              <p:spPr bwMode="auto">
                <a:xfrm>
                  <a:off x="1196" y="1710"/>
                  <a:ext cx="219" cy="1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buClr>
                      <a:schemeClr val="tx1"/>
                    </a:buClr>
                    <a:buSzPct val="75000"/>
                    <a:buFont typeface="Wingdings" pitchFamily="2" charset="2"/>
                    <a:buNone/>
                  </a:pPr>
                  <a:r>
                    <a:rPr lang="en-GB" altLang="fr-FR" sz="1000">
                      <a:latin typeface="Symbol" pitchFamily="18" charset="2"/>
                    </a:rPr>
                    <a:t>q</a:t>
                  </a:r>
                  <a:r>
                    <a:rPr lang="en-GB" altLang="fr-FR" sz="1000" baseline="46000">
                      <a:latin typeface="Symbol" pitchFamily="18" charset="2"/>
                    </a:rPr>
                    <a:t>1</a:t>
                  </a:r>
                  <a:r>
                    <a:rPr lang="en-GB" altLang="fr-FR" sz="1000" baseline="-25000">
                      <a:latin typeface="Symbol" pitchFamily="18" charset="2"/>
                    </a:rPr>
                    <a:t>3</a:t>
                  </a:r>
                </a:p>
              </p:txBody>
            </p:sp>
            <p:sp>
              <p:nvSpPr>
                <p:cNvPr id="38956" name="Rectangle 113"/>
                <p:cNvSpPr>
                  <a:spLocks noChangeArrowheads="1"/>
                </p:cNvSpPr>
                <p:nvPr/>
              </p:nvSpPr>
              <p:spPr bwMode="auto">
                <a:xfrm>
                  <a:off x="977" y="1710"/>
                  <a:ext cx="219" cy="1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buClr>
                      <a:schemeClr val="tx1"/>
                    </a:buClr>
                    <a:buSzPct val="75000"/>
                    <a:buFont typeface="Wingdings" pitchFamily="2" charset="2"/>
                    <a:buNone/>
                  </a:pPr>
                  <a:r>
                    <a:rPr lang="en-GB" altLang="fr-FR" sz="1000">
                      <a:latin typeface="Symbol" pitchFamily="18" charset="2"/>
                    </a:rPr>
                    <a:t>q</a:t>
                  </a:r>
                  <a:r>
                    <a:rPr lang="en-GB" altLang="fr-FR" sz="1000" baseline="46000">
                      <a:latin typeface="Symbol" pitchFamily="18" charset="2"/>
                    </a:rPr>
                    <a:t>1</a:t>
                  </a:r>
                  <a:r>
                    <a:rPr lang="en-GB" altLang="fr-FR" sz="1000" baseline="-25000">
                      <a:latin typeface="Symbol" pitchFamily="18" charset="2"/>
                    </a:rPr>
                    <a:t>2</a:t>
                  </a:r>
                </a:p>
              </p:txBody>
            </p:sp>
            <p:sp>
              <p:nvSpPr>
                <p:cNvPr id="38957" name="Rectangle 114"/>
                <p:cNvSpPr>
                  <a:spLocks noChangeArrowheads="1"/>
                </p:cNvSpPr>
                <p:nvPr/>
              </p:nvSpPr>
              <p:spPr bwMode="auto">
                <a:xfrm>
                  <a:off x="758" y="1710"/>
                  <a:ext cx="219" cy="1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buClr>
                      <a:schemeClr val="tx1"/>
                    </a:buClr>
                    <a:buSzPct val="75000"/>
                    <a:buFont typeface="Wingdings" pitchFamily="2" charset="2"/>
                    <a:buNone/>
                  </a:pPr>
                  <a:r>
                    <a:rPr lang="en-GB" altLang="fr-FR" sz="1000">
                      <a:latin typeface="Symbol" pitchFamily="18" charset="2"/>
                    </a:rPr>
                    <a:t>q</a:t>
                  </a:r>
                  <a:r>
                    <a:rPr lang="en-GB" altLang="fr-FR" sz="1000" baseline="46000">
                      <a:latin typeface="Symbol" pitchFamily="18" charset="2"/>
                    </a:rPr>
                    <a:t>1</a:t>
                  </a:r>
                  <a:r>
                    <a:rPr lang="en-GB" altLang="fr-FR" sz="1000" baseline="-25000">
                      <a:latin typeface="Symbol" pitchFamily="18" charset="2"/>
                    </a:rPr>
                    <a:t>1</a:t>
                  </a:r>
                </a:p>
              </p:txBody>
            </p:sp>
            <p:sp>
              <p:nvSpPr>
                <p:cNvPr id="38958" name="Line 115"/>
                <p:cNvSpPr>
                  <a:spLocks noChangeShapeType="1"/>
                </p:cNvSpPr>
                <p:nvPr/>
              </p:nvSpPr>
              <p:spPr bwMode="auto">
                <a:xfrm>
                  <a:off x="758" y="1710"/>
                  <a:ext cx="0" cy="167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38959" name="Line 116"/>
                <p:cNvSpPr>
                  <a:spLocks noChangeShapeType="1"/>
                </p:cNvSpPr>
                <p:nvPr/>
              </p:nvSpPr>
              <p:spPr bwMode="auto">
                <a:xfrm>
                  <a:off x="977" y="1710"/>
                  <a:ext cx="0" cy="167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38960" name="Line 117"/>
                <p:cNvSpPr>
                  <a:spLocks noChangeShapeType="1"/>
                </p:cNvSpPr>
                <p:nvPr/>
              </p:nvSpPr>
              <p:spPr bwMode="auto">
                <a:xfrm>
                  <a:off x="1196" y="1710"/>
                  <a:ext cx="0" cy="167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38961" name="Line 118"/>
                <p:cNvSpPr>
                  <a:spLocks noChangeShapeType="1"/>
                </p:cNvSpPr>
                <p:nvPr/>
              </p:nvSpPr>
              <p:spPr bwMode="auto">
                <a:xfrm>
                  <a:off x="1415" y="1710"/>
                  <a:ext cx="0" cy="167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38962" name="Line 119"/>
                <p:cNvSpPr>
                  <a:spLocks noChangeShapeType="1"/>
                </p:cNvSpPr>
                <p:nvPr/>
              </p:nvSpPr>
              <p:spPr bwMode="auto">
                <a:xfrm>
                  <a:off x="1811" y="1710"/>
                  <a:ext cx="0" cy="167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38963" name="Rectangle 120"/>
                <p:cNvSpPr>
                  <a:spLocks noChangeArrowheads="1"/>
                </p:cNvSpPr>
                <p:nvPr/>
              </p:nvSpPr>
              <p:spPr bwMode="auto">
                <a:xfrm>
                  <a:off x="1415" y="1904"/>
                  <a:ext cx="186" cy="1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buClr>
                      <a:schemeClr val="tx1"/>
                    </a:buClr>
                    <a:buSzPct val="75000"/>
                    <a:buFont typeface="Wingdings" pitchFamily="2" charset="2"/>
                    <a:buNone/>
                  </a:pPr>
                  <a:r>
                    <a:rPr lang="en-GB" altLang="fr-FR" sz="1000"/>
                    <a:t>...</a:t>
                  </a:r>
                </a:p>
              </p:txBody>
            </p:sp>
            <p:sp>
              <p:nvSpPr>
                <p:cNvPr id="38964" name="Rectangle 121"/>
                <p:cNvSpPr>
                  <a:spLocks noChangeArrowheads="1"/>
                </p:cNvSpPr>
                <p:nvPr/>
              </p:nvSpPr>
              <p:spPr bwMode="auto">
                <a:xfrm>
                  <a:off x="1582" y="1904"/>
                  <a:ext cx="229" cy="1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buClr>
                      <a:schemeClr val="tx1"/>
                    </a:buClr>
                    <a:buSzPct val="75000"/>
                    <a:buFont typeface="Wingdings" pitchFamily="2" charset="2"/>
                    <a:buNone/>
                  </a:pPr>
                  <a:r>
                    <a:rPr lang="en-GB" altLang="fr-FR" sz="1000">
                      <a:latin typeface="Symbol" pitchFamily="18" charset="2"/>
                    </a:rPr>
                    <a:t>q</a:t>
                  </a:r>
                  <a:r>
                    <a:rPr lang="en-GB" altLang="fr-FR" sz="1000" baseline="46000">
                      <a:latin typeface="Symbol" pitchFamily="18" charset="2"/>
                    </a:rPr>
                    <a:t>2</a:t>
                  </a:r>
                  <a:r>
                    <a:rPr lang="en-GB" altLang="fr-FR" sz="1000" baseline="-25000"/>
                    <a:t>n</a:t>
                  </a:r>
                </a:p>
              </p:txBody>
            </p:sp>
            <p:sp>
              <p:nvSpPr>
                <p:cNvPr id="38965" name="Rectangle 122"/>
                <p:cNvSpPr>
                  <a:spLocks noChangeArrowheads="1"/>
                </p:cNvSpPr>
                <p:nvPr/>
              </p:nvSpPr>
              <p:spPr bwMode="auto">
                <a:xfrm>
                  <a:off x="1196" y="1904"/>
                  <a:ext cx="219" cy="1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buClr>
                      <a:schemeClr val="tx1"/>
                    </a:buClr>
                    <a:buSzPct val="75000"/>
                    <a:buFont typeface="Wingdings" pitchFamily="2" charset="2"/>
                    <a:buNone/>
                  </a:pPr>
                  <a:r>
                    <a:rPr lang="en-GB" altLang="fr-FR" sz="1000">
                      <a:latin typeface="Symbol" pitchFamily="18" charset="2"/>
                    </a:rPr>
                    <a:t>q</a:t>
                  </a:r>
                  <a:r>
                    <a:rPr lang="en-GB" altLang="fr-FR" sz="1000" baseline="46000">
                      <a:latin typeface="Symbol" pitchFamily="18" charset="2"/>
                    </a:rPr>
                    <a:t>2</a:t>
                  </a:r>
                  <a:r>
                    <a:rPr lang="en-GB" altLang="fr-FR" sz="1000" baseline="-25000">
                      <a:latin typeface="Symbol" pitchFamily="18" charset="2"/>
                    </a:rPr>
                    <a:t>3</a:t>
                  </a:r>
                </a:p>
              </p:txBody>
            </p:sp>
            <p:sp>
              <p:nvSpPr>
                <p:cNvPr id="38966" name="Rectangle 123"/>
                <p:cNvSpPr>
                  <a:spLocks noChangeArrowheads="1"/>
                </p:cNvSpPr>
                <p:nvPr/>
              </p:nvSpPr>
              <p:spPr bwMode="auto">
                <a:xfrm>
                  <a:off x="977" y="1904"/>
                  <a:ext cx="219" cy="1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buClr>
                      <a:schemeClr val="tx1"/>
                    </a:buClr>
                    <a:buSzPct val="75000"/>
                    <a:buFont typeface="Wingdings" pitchFamily="2" charset="2"/>
                    <a:buNone/>
                  </a:pPr>
                  <a:r>
                    <a:rPr lang="en-GB" altLang="fr-FR" sz="1000">
                      <a:latin typeface="Symbol" pitchFamily="18" charset="2"/>
                    </a:rPr>
                    <a:t>q</a:t>
                  </a:r>
                  <a:r>
                    <a:rPr lang="en-GB" altLang="fr-FR" sz="1000" baseline="46000">
                      <a:latin typeface="Symbol" pitchFamily="18" charset="2"/>
                    </a:rPr>
                    <a:t>2</a:t>
                  </a:r>
                  <a:r>
                    <a:rPr lang="en-GB" altLang="fr-FR" sz="1000" baseline="-25000">
                      <a:latin typeface="Symbol" pitchFamily="18" charset="2"/>
                    </a:rPr>
                    <a:t>2</a:t>
                  </a:r>
                </a:p>
              </p:txBody>
            </p:sp>
            <p:sp>
              <p:nvSpPr>
                <p:cNvPr id="38967" name="Rectangle 124"/>
                <p:cNvSpPr>
                  <a:spLocks noChangeArrowheads="1"/>
                </p:cNvSpPr>
                <p:nvPr/>
              </p:nvSpPr>
              <p:spPr bwMode="auto">
                <a:xfrm>
                  <a:off x="758" y="1904"/>
                  <a:ext cx="219" cy="1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buClr>
                      <a:schemeClr val="tx1"/>
                    </a:buClr>
                    <a:buSzPct val="75000"/>
                    <a:buFont typeface="Wingdings" pitchFamily="2" charset="2"/>
                    <a:buNone/>
                  </a:pPr>
                  <a:r>
                    <a:rPr lang="en-GB" altLang="fr-FR" sz="1000">
                      <a:latin typeface="Symbol" pitchFamily="18" charset="2"/>
                    </a:rPr>
                    <a:t>q</a:t>
                  </a:r>
                  <a:r>
                    <a:rPr lang="en-GB" altLang="fr-FR" sz="1000" baseline="46000">
                      <a:latin typeface="Symbol" pitchFamily="18" charset="2"/>
                    </a:rPr>
                    <a:t>2</a:t>
                  </a:r>
                  <a:r>
                    <a:rPr lang="en-GB" altLang="fr-FR" sz="1000" baseline="-25000">
                      <a:latin typeface="Symbol" pitchFamily="18" charset="2"/>
                    </a:rPr>
                    <a:t>1</a:t>
                  </a:r>
                </a:p>
              </p:txBody>
            </p:sp>
            <p:sp>
              <p:nvSpPr>
                <p:cNvPr id="38968" name="Line 125"/>
                <p:cNvSpPr>
                  <a:spLocks noChangeShapeType="1"/>
                </p:cNvSpPr>
                <p:nvPr/>
              </p:nvSpPr>
              <p:spPr bwMode="auto">
                <a:xfrm>
                  <a:off x="758" y="1904"/>
                  <a:ext cx="0" cy="167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38969" name="Line 126"/>
                <p:cNvSpPr>
                  <a:spLocks noChangeShapeType="1"/>
                </p:cNvSpPr>
                <p:nvPr/>
              </p:nvSpPr>
              <p:spPr bwMode="auto">
                <a:xfrm>
                  <a:off x="977" y="1904"/>
                  <a:ext cx="0" cy="167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38970" name="Line 127"/>
                <p:cNvSpPr>
                  <a:spLocks noChangeShapeType="1"/>
                </p:cNvSpPr>
                <p:nvPr/>
              </p:nvSpPr>
              <p:spPr bwMode="auto">
                <a:xfrm>
                  <a:off x="1196" y="1904"/>
                  <a:ext cx="0" cy="167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38971" name="Line 128"/>
                <p:cNvSpPr>
                  <a:spLocks noChangeShapeType="1"/>
                </p:cNvSpPr>
                <p:nvPr/>
              </p:nvSpPr>
              <p:spPr bwMode="auto">
                <a:xfrm>
                  <a:off x="1415" y="1904"/>
                  <a:ext cx="0" cy="167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38972" name="Line 129"/>
                <p:cNvSpPr>
                  <a:spLocks noChangeShapeType="1"/>
                </p:cNvSpPr>
                <p:nvPr/>
              </p:nvSpPr>
              <p:spPr bwMode="auto">
                <a:xfrm>
                  <a:off x="1811" y="1904"/>
                  <a:ext cx="0" cy="167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38973" name="Rectangle 130"/>
                <p:cNvSpPr>
                  <a:spLocks noChangeArrowheads="1"/>
                </p:cNvSpPr>
                <p:nvPr/>
              </p:nvSpPr>
              <p:spPr bwMode="auto">
                <a:xfrm>
                  <a:off x="1415" y="2099"/>
                  <a:ext cx="186" cy="1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buClr>
                      <a:schemeClr val="tx1"/>
                    </a:buClr>
                    <a:buSzPct val="75000"/>
                    <a:buFont typeface="Wingdings" pitchFamily="2" charset="2"/>
                    <a:buNone/>
                  </a:pPr>
                  <a:r>
                    <a:rPr lang="en-GB" altLang="fr-FR" sz="1000"/>
                    <a:t>...</a:t>
                  </a:r>
                </a:p>
              </p:txBody>
            </p:sp>
            <p:sp>
              <p:nvSpPr>
                <p:cNvPr id="38974" name="Rectangle 131"/>
                <p:cNvSpPr>
                  <a:spLocks noChangeArrowheads="1"/>
                </p:cNvSpPr>
                <p:nvPr/>
              </p:nvSpPr>
              <p:spPr bwMode="auto">
                <a:xfrm>
                  <a:off x="1582" y="2099"/>
                  <a:ext cx="229" cy="1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buClr>
                      <a:schemeClr val="tx1"/>
                    </a:buClr>
                    <a:buSzPct val="75000"/>
                    <a:buFont typeface="Wingdings" pitchFamily="2" charset="2"/>
                    <a:buNone/>
                  </a:pPr>
                  <a:r>
                    <a:rPr lang="en-GB" altLang="fr-FR" sz="1000">
                      <a:latin typeface="Symbol" pitchFamily="18" charset="2"/>
                    </a:rPr>
                    <a:t>q</a:t>
                  </a:r>
                  <a:r>
                    <a:rPr lang="en-GB" altLang="fr-FR" sz="1000" baseline="46000">
                      <a:latin typeface="Symbol" pitchFamily="18" charset="2"/>
                    </a:rPr>
                    <a:t>3</a:t>
                  </a:r>
                  <a:r>
                    <a:rPr lang="en-GB" altLang="fr-FR" sz="1000" baseline="-25000"/>
                    <a:t>n</a:t>
                  </a:r>
                </a:p>
              </p:txBody>
            </p:sp>
            <p:sp>
              <p:nvSpPr>
                <p:cNvPr id="38975" name="Rectangle 132"/>
                <p:cNvSpPr>
                  <a:spLocks noChangeArrowheads="1"/>
                </p:cNvSpPr>
                <p:nvPr/>
              </p:nvSpPr>
              <p:spPr bwMode="auto">
                <a:xfrm>
                  <a:off x="1196" y="2099"/>
                  <a:ext cx="219" cy="1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buClr>
                      <a:schemeClr val="tx1"/>
                    </a:buClr>
                    <a:buSzPct val="75000"/>
                    <a:buFont typeface="Wingdings" pitchFamily="2" charset="2"/>
                    <a:buNone/>
                  </a:pPr>
                  <a:r>
                    <a:rPr lang="en-GB" altLang="fr-FR" sz="1000">
                      <a:latin typeface="Symbol" pitchFamily="18" charset="2"/>
                    </a:rPr>
                    <a:t>q</a:t>
                  </a:r>
                  <a:r>
                    <a:rPr lang="en-GB" altLang="fr-FR" sz="1000" baseline="46000">
                      <a:latin typeface="Symbol" pitchFamily="18" charset="2"/>
                    </a:rPr>
                    <a:t>3</a:t>
                  </a:r>
                  <a:r>
                    <a:rPr lang="en-GB" altLang="fr-FR" sz="1000" baseline="-25000">
                      <a:latin typeface="Symbol" pitchFamily="18" charset="2"/>
                    </a:rPr>
                    <a:t>3</a:t>
                  </a:r>
                </a:p>
              </p:txBody>
            </p:sp>
            <p:sp>
              <p:nvSpPr>
                <p:cNvPr id="38976" name="Rectangle 133"/>
                <p:cNvSpPr>
                  <a:spLocks noChangeArrowheads="1"/>
                </p:cNvSpPr>
                <p:nvPr/>
              </p:nvSpPr>
              <p:spPr bwMode="auto">
                <a:xfrm>
                  <a:off x="977" y="2099"/>
                  <a:ext cx="219" cy="1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buClr>
                      <a:schemeClr val="tx1"/>
                    </a:buClr>
                    <a:buSzPct val="75000"/>
                    <a:buFont typeface="Wingdings" pitchFamily="2" charset="2"/>
                    <a:buNone/>
                  </a:pPr>
                  <a:r>
                    <a:rPr lang="en-GB" altLang="fr-FR" sz="1000">
                      <a:latin typeface="Symbol" pitchFamily="18" charset="2"/>
                    </a:rPr>
                    <a:t>q</a:t>
                  </a:r>
                  <a:r>
                    <a:rPr lang="en-GB" altLang="fr-FR" sz="1000" baseline="46000">
                      <a:latin typeface="Symbol" pitchFamily="18" charset="2"/>
                    </a:rPr>
                    <a:t>3</a:t>
                  </a:r>
                  <a:r>
                    <a:rPr lang="en-GB" altLang="fr-FR" sz="1000" baseline="-25000">
                      <a:latin typeface="Symbol" pitchFamily="18" charset="2"/>
                    </a:rPr>
                    <a:t>2</a:t>
                  </a:r>
                </a:p>
              </p:txBody>
            </p:sp>
            <p:sp>
              <p:nvSpPr>
                <p:cNvPr id="38977" name="Rectangle 134"/>
                <p:cNvSpPr>
                  <a:spLocks noChangeArrowheads="1"/>
                </p:cNvSpPr>
                <p:nvPr/>
              </p:nvSpPr>
              <p:spPr bwMode="auto">
                <a:xfrm>
                  <a:off x="758" y="2099"/>
                  <a:ext cx="219" cy="1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buClr>
                      <a:schemeClr val="tx1"/>
                    </a:buClr>
                    <a:buSzPct val="75000"/>
                    <a:buFont typeface="Wingdings" pitchFamily="2" charset="2"/>
                    <a:buNone/>
                  </a:pPr>
                  <a:r>
                    <a:rPr lang="en-GB" altLang="fr-FR" sz="1000">
                      <a:latin typeface="Symbol" pitchFamily="18" charset="2"/>
                    </a:rPr>
                    <a:t>q</a:t>
                  </a:r>
                  <a:r>
                    <a:rPr lang="en-GB" altLang="fr-FR" sz="1000" baseline="46000">
                      <a:latin typeface="Symbol" pitchFamily="18" charset="2"/>
                    </a:rPr>
                    <a:t>3</a:t>
                  </a:r>
                  <a:r>
                    <a:rPr lang="en-GB" altLang="fr-FR" sz="1000" baseline="-25000">
                      <a:latin typeface="Symbol" pitchFamily="18" charset="2"/>
                    </a:rPr>
                    <a:t>1</a:t>
                  </a:r>
                </a:p>
              </p:txBody>
            </p:sp>
            <p:sp>
              <p:nvSpPr>
                <p:cNvPr id="38978" name="Line 135"/>
                <p:cNvSpPr>
                  <a:spLocks noChangeShapeType="1"/>
                </p:cNvSpPr>
                <p:nvPr/>
              </p:nvSpPr>
              <p:spPr bwMode="auto">
                <a:xfrm>
                  <a:off x="758" y="2099"/>
                  <a:ext cx="0" cy="167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38979" name="Line 136"/>
                <p:cNvSpPr>
                  <a:spLocks noChangeShapeType="1"/>
                </p:cNvSpPr>
                <p:nvPr/>
              </p:nvSpPr>
              <p:spPr bwMode="auto">
                <a:xfrm>
                  <a:off x="977" y="2099"/>
                  <a:ext cx="0" cy="167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38980" name="Line 137"/>
                <p:cNvSpPr>
                  <a:spLocks noChangeShapeType="1"/>
                </p:cNvSpPr>
                <p:nvPr/>
              </p:nvSpPr>
              <p:spPr bwMode="auto">
                <a:xfrm>
                  <a:off x="1196" y="2099"/>
                  <a:ext cx="0" cy="167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38981" name="Line 138"/>
                <p:cNvSpPr>
                  <a:spLocks noChangeShapeType="1"/>
                </p:cNvSpPr>
                <p:nvPr/>
              </p:nvSpPr>
              <p:spPr bwMode="auto">
                <a:xfrm>
                  <a:off x="1415" y="2099"/>
                  <a:ext cx="0" cy="167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38982" name="Line 139"/>
                <p:cNvSpPr>
                  <a:spLocks noChangeShapeType="1"/>
                </p:cNvSpPr>
                <p:nvPr/>
              </p:nvSpPr>
              <p:spPr bwMode="auto">
                <a:xfrm>
                  <a:off x="1811" y="2099"/>
                  <a:ext cx="0" cy="167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38983" name="Rectangle 140"/>
                <p:cNvSpPr>
                  <a:spLocks noChangeArrowheads="1"/>
                </p:cNvSpPr>
                <p:nvPr/>
              </p:nvSpPr>
              <p:spPr bwMode="auto">
                <a:xfrm>
                  <a:off x="1415" y="2293"/>
                  <a:ext cx="186" cy="1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buClr>
                      <a:schemeClr val="tx1"/>
                    </a:buClr>
                    <a:buSzPct val="75000"/>
                    <a:buFont typeface="Wingdings" pitchFamily="2" charset="2"/>
                    <a:buNone/>
                  </a:pPr>
                  <a:r>
                    <a:rPr lang="en-GB" altLang="fr-FR" sz="1000"/>
                    <a:t>...</a:t>
                  </a:r>
                </a:p>
              </p:txBody>
            </p:sp>
            <p:sp>
              <p:nvSpPr>
                <p:cNvPr id="38984" name="Rectangle 141"/>
                <p:cNvSpPr>
                  <a:spLocks noChangeArrowheads="1"/>
                </p:cNvSpPr>
                <p:nvPr/>
              </p:nvSpPr>
              <p:spPr bwMode="auto">
                <a:xfrm>
                  <a:off x="1582" y="2293"/>
                  <a:ext cx="229" cy="1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buClr>
                      <a:schemeClr val="tx1"/>
                    </a:buClr>
                    <a:buSzPct val="75000"/>
                    <a:buFont typeface="Wingdings" pitchFamily="2" charset="2"/>
                    <a:buNone/>
                  </a:pPr>
                  <a:r>
                    <a:rPr lang="en-GB" altLang="fr-FR" sz="1000">
                      <a:latin typeface="Symbol" pitchFamily="18" charset="2"/>
                    </a:rPr>
                    <a:t>q</a:t>
                  </a:r>
                  <a:r>
                    <a:rPr lang="en-GB" altLang="fr-FR" sz="1000" baseline="46000">
                      <a:latin typeface="Symbol" pitchFamily="18" charset="2"/>
                    </a:rPr>
                    <a:t>4</a:t>
                  </a:r>
                  <a:r>
                    <a:rPr lang="en-GB" altLang="fr-FR" sz="1000" baseline="-25000"/>
                    <a:t>n</a:t>
                  </a:r>
                </a:p>
              </p:txBody>
            </p:sp>
            <p:sp>
              <p:nvSpPr>
                <p:cNvPr id="38985" name="Rectangle 142"/>
                <p:cNvSpPr>
                  <a:spLocks noChangeArrowheads="1"/>
                </p:cNvSpPr>
                <p:nvPr/>
              </p:nvSpPr>
              <p:spPr bwMode="auto">
                <a:xfrm>
                  <a:off x="1196" y="2293"/>
                  <a:ext cx="219" cy="1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buClr>
                      <a:schemeClr val="tx1"/>
                    </a:buClr>
                    <a:buSzPct val="75000"/>
                    <a:buFont typeface="Wingdings" pitchFamily="2" charset="2"/>
                    <a:buNone/>
                  </a:pPr>
                  <a:r>
                    <a:rPr lang="en-GB" altLang="fr-FR" sz="1000">
                      <a:latin typeface="Symbol" pitchFamily="18" charset="2"/>
                    </a:rPr>
                    <a:t>q</a:t>
                  </a:r>
                  <a:r>
                    <a:rPr lang="en-GB" altLang="fr-FR" sz="1000" baseline="46000">
                      <a:latin typeface="Symbol" pitchFamily="18" charset="2"/>
                    </a:rPr>
                    <a:t>4</a:t>
                  </a:r>
                  <a:r>
                    <a:rPr lang="en-GB" altLang="fr-FR" sz="1000" baseline="-25000">
                      <a:latin typeface="Symbol" pitchFamily="18" charset="2"/>
                    </a:rPr>
                    <a:t>3</a:t>
                  </a:r>
                </a:p>
              </p:txBody>
            </p:sp>
            <p:sp>
              <p:nvSpPr>
                <p:cNvPr id="38986" name="Rectangle 143"/>
                <p:cNvSpPr>
                  <a:spLocks noChangeArrowheads="1"/>
                </p:cNvSpPr>
                <p:nvPr/>
              </p:nvSpPr>
              <p:spPr bwMode="auto">
                <a:xfrm>
                  <a:off x="977" y="2293"/>
                  <a:ext cx="219" cy="1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buClr>
                      <a:schemeClr val="tx1"/>
                    </a:buClr>
                    <a:buSzPct val="75000"/>
                    <a:buFont typeface="Wingdings" pitchFamily="2" charset="2"/>
                    <a:buNone/>
                  </a:pPr>
                  <a:r>
                    <a:rPr lang="en-GB" altLang="fr-FR" sz="1000">
                      <a:latin typeface="Symbol" pitchFamily="18" charset="2"/>
                    </a:rPr>
                    <a:t>q</a:t>
                  </a:r>
                  <a:r>
                    <a:rPr lang="en-GB" altLang="fr-FR" sz="1000" baseline="46000">
                      <a:latin typeface="Symbol" pitchFamily="18" charset="2"/>
                    </a:rPr>
                    <a:t>4</a:t>
                  </a:r>
                  <a:r>
                    <a:rPr lang="en-GB" altLang="fr-FR" sz="1000" baseline="-25000">
                      <a:latin typeface="Symbol" pitchFamily="18" charset="2"/>
                    </a:rPr>
                    <a:t>2</a:t>
                  </a:r>
                </a:p>
              </p:txBody>
            </p:sp>
            <p:sp>
              <p:nvSpPr>
                <p:cNvPr id="38987" name="Rectangle 144"/>
                <p:cNvSpPr>
                  <a:spLocks noChangeArrowheads="1"/>
                </p:cNvSpPr>
                <p:nvPr/>
              </p:nvSpPr>
              <p:spPr bwMode="auto">
                <a:xfrm>
                  <a:off x="758" y="2293"/>
                  <a:ext cx="219" cy="1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buClr>
                      <a:schemeClr val="tx1"/>
                    </a:buClr>
                    <a:buSzPct val="75000"/>
                    <a:buFont typeface="Wingdings" pitchFamily="2" charset="2"/>
                    <a:buNone/>
                  </a:pPr>
                  <a:r>
                    <a:rPr lang="en-GB" altLang="fr-FR" sz="1000">
                      <a:latin typeface="Symbol" pitchFamily="18" charset="2"/>
                    </a:rPr>
                    <a:t>q</a:t>
                  </a:r>
                  <a:r>
                    <a:rPr lang="en-GB" altLang="fr-FR" sz="1000" baseline="46000">
                      <a:latin typeface="Symbol" pitchFamily="18" charset="2"/>
                    </a:rPr>
                    <a:t>4</a:t>
                  </a:r>
                  <a:r>
                    <a:rPr lang="en-GB" altLang="fr-FR" sz="1000" baseline="-25000">
                      <a:latin typeface="Symbol" pitchFamily="18" charset="2"/>
                    </a:rPr>
                    <a:t>1</a:t>
                  </a:r>
                </a:p>
              </p:txBody>
            </p:sp>
            <p:sp>
              <p:nvSpPr>
                <p:cNvPr id="38988" name="Line 145"/>
                <p:cNvSpPr>
                  <a:spLocks noChangeShapeType="1"/>
                </p:cNvSpPr>
                <p:nvPr/>
              </p:nvSpPr>
              <p:spPr bwMode="auto">
                <a:xfrm>
                  <a:off x="758" y="1710"/>
                  <a:ext cx="1045" cy="0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38989" name="Line 146"/>
                <p:cNvSpPr>
                  <a:spLocks noChangeShapeType="1"/>
                </p:cNvSpPr>
                <p:nvPr/>
              </p:nvSpPr>
              <p:spPr bwMode="auto">
                <a:xfrm>
                  <a:off x="758" y="1877"/>
                  <a:ext cx="1045" cy="0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38990" name="Line 147"/>
                <p:cNvSpPr>
                  <a:spLocks noChangeShapeType="1"/>
                </p:cNvSpPr>
                <p:nvPr/>
              </p:nvSpPr>
              <p:spPr bwMode="auto">
                <a:xfrm>
                  <a:off x="758" y="1904"/>
                  <a:ext cx="1045" cy="0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38991" name="Line 148"/>
                <p:cNvSpPr>
                  <a:spLocks noChangeShapeType="1"/>
                </p:cNvSpPr>
                <p:nvPr/>
              </p:nvSpPr>
              <p:spPr bwMode="auto">
                <a:xfrm>
                  <a:off x="758" y="2071"/>
                  <a:ext cx="1045" cy="0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38992" name="Line 149"/>
                <p:cNvSpPr>
                  <a:spLocks noChangeShapeType="1"/>
                </p:cNvSpPr>
                <p:nvPr/>
              </p:nvSpPr>
              <p:spPr bwMode="auto">
                <a:xfrm>
                  <a:off x="758" y="2099"/>
                  <a:ext cx="1045" cy="0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38993" name="Line 150"/>
                <p:cNvSpPr>
                  <a:spLocks noChangeShapeType="1"/>
                </p:cNvSpPr>
                <p:nvPr/>
              </p:nvSpPr>
              <p:spPr bwMode="auto">
                <a:xfrm>
                  <a:off x="758" y="2266"/>
                  <a:ext cx="1045" cy="0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38994" name="Line 151"/>
                <p:cNvSpPr>
                  <a:spLocks noChangeShapeType="1"/>
                </p:cNvSpPr>
                <p:nvPr/>
              </p:nvSpPr>
              <p:spPr bwMode="auto">
                <a:xfrm>
                  <a:off x="758" y="2293"/>
                  <a:ext cx="1045" cy="0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38995" name="Line 152"/>
                <p:cNvSpPr>
                  <a:spLocks noChangeShapeType="1"/>
                </p:cNvSpPr>
                <p:nvPr/>
              </p:nvSpPr>
              <p:spPr bwMode="auto">
                <a:xfrm>
                  <a:off x="758" y="2460"/>
                  <a:ext cx="1045" cy="0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38996" name="Line 153"/>
                <p:cNvSpPr>
                  <a:spLocks noChangeShapeType="1"/>
                </p:cNvSpPr>
                <p:nvPr/>
              </p:nvSpPr>
              <p:spPr bwMode="auto">
                <a:xfrm>
                  <a:off x="758" y="2293"/>
                  <a:ext cx="0" cy="167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38997" name="Line 154"/>
                <p:cNvSpPr>
                  <a:spLocks noChangeShapeType="1"/>
                </p:cNvSpPr>
                <p:nvPr/>
              </p:nvSpPr>
              <p:spPr bwMode="auto">
                <a:xfrm>
                  <a:off x="977" y="2293"/>
                  <a:ext cx="0" cy="167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38998" name="Line 155"/>
                <p:cNvSpPr>
                  <a:spLocks noChangeShapeType="1"/>
                </p:cNvSpPr>
                <p:nvPr/>
              </p:nvSpPr>
              <p:spPr bwMode="auto">
                <a:xfrm>
                  <a:off x="1196" y="2293"/>
                  <a:ext cx="0" cy="167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38999" name="Line 156"/>
                <p:cNvSpPr>
                  <a:spLocks noChangeShapeType="1"/>
                </p:cNvSpPr>
                <p:nvPr/>
              </p:nvSpPr>
              <p:spPr bwMode="auto">
                <a:xfrm>
                  <a:off x="1415" y="2293"/>
                  <a:ext cx="0" cy="167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fr-FR"/>
                </a:p>
              </p:txBody>
            </p:sp>
            <p:sp>
              <p:nvSpPr>
                <p:cNvPr id="39000" name="Line 157"/>
                <p:cNvSpPr>
                  <a:spLocks noChangeShapeType="1"/>
                </p:cNvSpPr>
                <p:nvPr/>
              </p:nvSpPr>
              <p:spPr bwMode="auto">
                <a:xfrm>
                  <a:off x="1811" y="2293"/>
                  <a:ext cx="0" cy="167"/>
                </a:xfrm>
                <a:prstGeom prst="line">
                  <a:avLst/>
                </a:prstGeom>
                <a:noFill/>
                <a:ln w="28575" cap="sq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fr-FR"/>
                </a:p>
              </p:txBody>
            </p:sp>
          </p:grpSp>
        </p:grpSp>
        <p:sp>
          <p:nvSpPr>
            <p:cNvPr id="38950" name="Text Box 344"/>
            <p:cNvSpPr txBox="1">
              <a:spLocks noChangeArrowheads="1"/>
            </p:cNvSpPr>
            <p:nvPr/>
          </p:nvSpPr>
          <p:spPr bwMode="auto">
            <a:xfrm>
              <a:off x="4424" y="2489"/>
              <a:ext cx="516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fr-FR" sz="1800"/>
                <a:t>sorted</a:t>
              </a:r>
            </a:p>
          </p:txBody>
        </p:sp>
      </p:grpSp>
      <p:sp>
        <p:nvSpPr>
          <p:cNvPr id="34139" name="Text Box 347"/>
          <p:cNvSpPr txBox="1">
            <a:spLocks noChangeArrowheads="1"/>
          </p:cNvSpPr>
          <p:nvPr/>
        </p:nvSpPr>
        <p:spPr bwMode="auto">
          <a:xfrm>
            <a:off x="823913" y="3848100"/>
            <a:ext cx="3613150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fr-FR" sz="1800"/>
              <a:t>Evolution of the average fitness,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fr-FR" sz="1800"/>
              <a:t>Evolution of the fitness of the best</a:t>
            </a:r>
          </a:p>
        </p:txBody>
      </p:sp>
      <p:sp>
        <p:nvSpPr>
          <p:cNvPr id="34142" name="Text Box 350"/>
          <p:cNvSpPr txBox="1">
            <a:spLocks noChangeArrowheads="1"/>
          </p:cNvSpPr>
          <p:nvPr/>
        </p:nvSpPr>
        <p:spPr bwMode="auto">
          <a:xfrm>
            <a:off x="4511675" y="3892550"/>
            <a:ext cx="4368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fr-FR" sz="2800" b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  the algorithm converge</a:t>
            </a:r>
            <a:r>
              <a:rPr lang="fr-FR" altLang="fr-FR" sz="2800" b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s</a:t>
            </a:r>
            <a:endParaRPr lang="en-GB" altLang="fr-FR" sz="2800" b="1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grpSp>
        <p:nvGrpSpPr>
          <p:cNvPr id="13" name="Group 368"/>
          <p:cNvGrpSpPr>
            <a:grpSpLocks/>
          </p:cNvGrpSpPr>
          <p:nvPr/>
        </p:nvGrpSpPr>
        <p:grpSpPr bwMode="auto">
          <a:xfrm>
            <a:off x="3911600" y="1046163"/>
            <a:ext cx="2876550" cy="2865437"/>
            <a:chOff x="2560" y="1701"/>
            <a:chExt cx="1812" cy="1805"/>
          </a:xfrm>
        </p:grpSpPr>
        <p:sp>
          <p:nvSpPr>
            <p:cNvPr id="38925" name="Rectangle 257"/>
            <p:cNvSpPr>
              <a:spLocks noChangeArrowheads="1"/>
            </p:cNvSpPr>
            <p:nvPr/>
          </p:nvSpPr>
          <p:spPr bwMode="auto">
            <a:xfrm>
              <a:off x="3678" y="1933"/>
              <a:ext cx="27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fr-FR" sz="200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</a:t>
              </a:r>
            </a:p>
          </p:txBody>
        </p:sp>
        <p:sp>
          <p:nvSpPr>
            <p:cNvPr id="38926" name="Freeform 262"/>
            <p:cNvSpPr>
              <a:spLocks/>
            </p:cNvSpPr>
            <p:nvPr/>
          </p:nvSpPr>
          <p:spPr bwMode="auto">
            <a:xfrm>
              <a:off x="2565" y="2118"/>
              <a:ext cx="763" cy="127"/>
            </a:xfrm>
            <a:custGeom>
              <a:avLst/>
              <a:gdLst>
                <a:gd name="T0" fmla="*/ 0 w 763"/>
                <a:gd name="T1" fmla="*/ 0 h 127"/>
                <a:gd name="T2" fmla="*/ 404 w 763"/>
                <a:gd name="T3" fmla="*/ 45 h 127"/>
                <a:gd name="T4" fmla="*/ 763 w 763"/>
                <a:gd name="T5" fmla="*/ 127 h 127"/>
                <a:gd name="T6" fmla="*/ 0 60000 65536"/>
                <a:gd name="T7" fmla="*/ 0 60000 65536"/>
                <a:gd name="T8" fmla="*/ 0 60000 65536"/>
                <a:gd name="T9" fmla="*/ 0 w 763"/>
                <a:gd name="T10" fmla="*/ 0 h 127"/>
                <a:gd name="T11" fmla="*/ 763 w 763"/>
                <a:gd name="T12" fmla="*/ 127 h 12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63" h="127">
                  <a:moveTo>
                    <a:pt x="0" y="0"/>
                  </a:moveTo>
                  <a:cubicBezTo>
                    <a:pt x="67" y="8"/>
                    <a:pt x="277" y="24"/>
                    <a:pt x="404" y="45"/>
                  </a:cubicBezTo>
                  <a:cubicBezTo>
                    <a:pt x="531" y="66"/>
                    <a:pt x="688" y="110"/>
                    <a:pt x="763" y="127"/>
                  </a:cubicBezTo>
                </a:path>
              </a:pathLst>
            </a:custGeom>
            <a:noFill/>
            <a:ln w="38100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38927" name="Freeform 263"/>
            <p:cNvSpPr>
              <a:spLocks/>
            </p:cNvSpPr>
            <p:nvPr/>
          </p:nvSpPr>
          <p:spPr bwMode="auto">
            <a:xfrm>
              <a:off x="2560" y="2124"/>
              <a:ext cx="777" cy="120"/>
            </a:xfrm>
            <a:custGeom>
              <a:avLst/>
              <a:gdLst>
                <a:gd name="T0" fmla="*/ 0 w 777"/>
                <a:gd name="T1" fmla="*/ 120 h 120"/>
                <a:gd name="T2" fmla="*/ 357 w 777"/>
                <a:gd name="T3" fmla="*/ 39 h 120"/>
                <a:gd name="T4" fmla="*/ 777 w 777"/>
                <a:gd name="T5" fmla="*/ 0 h 120"/>
                <a:gd name="T6" fmla="*/ 0 60000 65536"/>
                <a:gd name="T7" fmla="*/ 0 60000 65536"/>
                <a:gd name="T8" fmla="*/ 0 60000 65536"/>
                <a:gd name="T9" fmla="*/ 0 w 777"/>
                <a:gd name="T10" fmla="*/ 0 h 120"/>
                <a:gd name="T11" fmla="*/ 777 w 777"/>
                <a:gd name="T12" fmla="*/ 120 h 1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77" h="120">
                  <a:moveTo>
                    <a:pt x="0" y="120"/>
                  </a:moveTo>
                  <a:cubicBezTo>
                    <a:pt x="59" y="107"/>
                    <a:pt x="228" y="59"/>
                    <a:pt x="357" y="39"/>
                  </a:cubicBezTo>
                  <a:cubicBezTo>
                    <a:pt x="486" y="19"/>
                    <a:pt x="690" y="8"/>
                    <a:pt x="777" y="0"/>
                  </a:cubicBezTo>
                </a:path>
              </a:pathLst>
            </a:custGeom>
            <a:noFill/>
            <a:ln w="38100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38928" name="Freeform 264"/>
            <p:cNvSpPr>
              <a:spLocks/>
            </p:cNvSpPr>
            <p:nvPr/>
          </p:nvSpPr>
          <p:spPr bwMode="auto">
            <a:xfrm>
              <a:off x="2565" y="2701"/>
              <a:ext cx="763" cy="127"/>
            </a:xfrm>
            <a:custGeom>
              <a:avLst/>
              <a:gdLst>
                <a:gd name="T0" fmla="*/ 0 w 763"/>
                <a:gd name="T1" fmla="*/ 0 h 127"/>
                <a:gd name="T2" fmla="*/ 404 w 763"/>
                <a:gd name="T3" fmla="*/ 45 h 127"/>
                <a:gd name="T4" fmla="*/ 763 w 763"/>
                <a:gd name="T5" fmla="*/ 127 h 127"/>
                <a:gd name="T6" fmla="*/ 0 60000 65536"/>
                <a:gd name="T7" fmla="*/ 0 60000 65536"/>
                <a:gd name="T8" fmla="*/ 0 60000 65536"/>
                <a:gd name="T9" fmla="*/ 0 w 763"/>
                <a:gd name="T10" fmla="*/ 0 h 127"/>
                <a:gd name="T11" fmla="*/ 763 w 763"/>
                <a:gd name="T12" fmla="*/ 127 h 12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63" h="127">
                  <a:moveTo>
                    <a:pt x="0" y="0"/>
                  </a:moveTo>
                  <a:cubicBezTo>
                    <a:pt x="67" y="8"/>
                    <a:pt x="277" y="24"/>
                    <a:pt x="404" y="45"/>
                  </a:cubicBezTo>
                  <a:cubicBezTo>
                    <a:pt x="531" y="66"/>
                    <a:pt x="688" y="110"/>
                    <a:pt x="763" y="127"/>
                  </a:cubicBezTo>
                </a:path>
              </a:pathLst>
            </a:custGeom>
            <a:noFill/>
            <a:ln w="38100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38929" name="Freeform 265"/>
            <p:cNvSpPr>
              <a:spLocks/>
            </p:cNvSpPr>
            <p:nvPr/>
          </p:nvSpPr>
          <p:spPr bwMode="auto">
            <a:xfrm>
              <a:off x="2560" y="2707"/>
              <a:ext cx="777" cy="120"/>
            </a:xfrm>
            <a:custGeom>
              <a:avLst/>
              <a:gdLst>
                <a:gd name="T0" fmla="*/ 0 w 777"/>
                <a:gd name="T1" fmla="*/ 120 h 120"/>
                <a:gd name="T2" fmla="*/ 357 w 777"/>
                <a:gd name="T3" fmla="*/ 39 h 120"/>
                <a:gd name="T4" fmla="*/ 777 w 777"/>
                <a:gd name="T5" fmla="*/ 0 h 120"/>
                <a:gd name="T6" fmla="*/ 0 60000 65536"/>
                <a:gd name="T7" fmla="*/ 0 60000 65536"/>
                <a:gd name="T8" fmla="*/ 0 60000 65536"/>
                <a:gd name="T9" fmla="*/ 0 w 777"/>
                <a:gd name="T10" fmla="*/ 0 h 120"/>
                <a:gd name="T11" fmla="*/ 777 w 777"/>
                <a:gd name="T12" fmla="*/ 120 h 1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77" h="120">
                  <a:moveTo>
                    <a:pt x="0" y="120"/>
                  </a:moveTo>
                  <a:cubicBezTo>
                    <a:pt x="59" y="107"/>
                    <a:pt x="228" y="59"/>
                    <a:pt x="357" y="39"/>
                  </a:cubicBezTo>
                  <a:cubicBezTo>
                    <a:pt x="486" y="19"/>
                    <a:pt x="690" y="8"/>
                    <a:pt x="777" y="0"/>
                  </a:cubicBezTo>
                </a:path>
              </a:pathLst>
            </a:custGeom>
            <a:noFill/>
            <a:ln w="38100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38930" name="Freeform 266"/>
            <p:cNvSpPr>
              <a:spLocks/>
            </p:cNvSpPr>
            <p:nvPr/>
          </p:nvSpPr>
          <p:spPr bwMode="auto">
            <a:xfrm>
              <a:off x="2565" y="2896"/>
              <a:ext cx="763" cy="127"/>
            </a:xfrm>
            <a:custGeom>
              <a:avLst/>
              <a:gdLst>
                <a:gd name="T0" fmla="*/ 0 w 763"/>
                <a:gd name="T1" fmla="*/ 0 h 127"/>
                <a:gd name="T2" fmla="*/ 404 w 763"/>
                <a:gd name="T3" fmla="*/ 45 h 127"/>
                <a:gd name="T4" fmla="*/ 763 w 763"/>
                <a:gd name="T5" fmla="*/ 127 h 127"/>
                <a:gd name="T6" fmla="*/ 0 60000 65536"/>
                <a:gd name="T7" fmla="*/ 0 60000 65536"/>
                <a:gd name="T8" fmla="*/ 0 60000 65536"/>
                <a:gd name="T9" fmla="*/ 0 w 763"/>
                <a:gd name="T10" fmla="*/ 0 h 127"/>
                <a:gd name="T11" fmla="*/ 763 w 763"/>
                <a:gd name="T12" fmla="*/ 127 h 12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63" h="127">
                  <a:moveTo>
                    <a:pt x="0" y="0"/>
                  </a:moveTo>
                  <a:cubicBezTo>
                    <a:pt x="67" y="8"/>
                    <a:pt x="277" y="24"/>
                    <a:pt x="404" y="45"/>
                  </a:cubicBezTo>
                  <a:cubicBezTo>
                    <a:pt x="531" y="66"/>
                    <a:pt x="688" y="110"/>
                    <a:pt x="763" y="127"/>
                  </a:cubicBezTo>
                </a:path>
              </a:pathLst>
            </a:custGeom>
            <a:noFill/>
            <a:ln w="38100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38931" name="Freeform 267"/>
            <p:cNvSpPr>
              <a:spLocks/>
            </p:cNvSpPr>
            <p:nvPr/>
          </p:nvSpPr>
          <p:spPr bwMode="auto">
            <a:xfrm>
              <a:off x="2560" y="2902"/>
              <a:ext cx="777" cy="120"/>
            </a:xfrm>
            <a:custGeom>
              <a:avLst/>
              <a:gdLst>
                <a:gd name="T0" fmla="*/ 0 w 777"/>
                <a:gd name="T1" fmla="*/ 120 h 120"/>
                <a:gd name="T2" fmla="*/ 357 w 777"/>
                <a:gd name="T3" fmla="*/ 39 h 120"/>
                <a:gd name="T4" fmla="*/ 777 w 777"/>
                <a:gd name="T5" fmla="*/ 0 h 120"/>
                <a:gd name="T6" fmla="*/ 0 60000 65536"/>
                <a:gd name="T7" fmla="*/ 0 60000 65536"/>
                <a:gd name="T8" fmla="*/ 0 60000 65536"/>
                <a:gd name="T9" fmla="*/ 0 w 777"/>
                <a:gd name="T10" fmla="*/ 0 h 120"/>
                <a:gd name="T11" fmla="*/ 777 w 777"/>
                <a:gd name="T12" fmla="*/ 120 h 1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77" h="120">
                  <a:moveTo>
                    <a:pt x="0" y="120"/>
                  </a:moveTo>
                  <a:cubicBezTo>
                    <a:pt x="59" y="107"/>
                    <a:pt x="228" y="59"/>
                    <a:pt x="357" y="39"/>
                  </a:cubicBezTo>
                  <a:cubicBezTo>
                    <a:pt x="486" y="19"/>
                    <a:pt x="690" y="8"/>
                    <a:pt x="777" y="0"/>
                  </a:cubicBezTo>
                </a:path>
              </a:pathLst>
            </a:custGeom>
            <a:noFill/>
            <a:ln w="38100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38932" name="Freeform 268"/>
            <p:cNvSpPr>
              <a:spLocks/>
            </p:cNvSpPr>
            <p:nvPr/>
          </p:nvSpPr>
          <p:spPr bwMode="auto">
            <a:xfrm>
              <a:off x="2565" y="2312"/>
              <a:ext cx="763" cy="127"/>
            </a:xfrm>
            <a:custGeom>
              <a:avLst/>
              <a:gdLst>
                <a:gd name="T0" fmla="*/ 0 w 763"/>
                <a:gd name="T1" fmla="*/ 0 h 127"/>
                <a:gd name="T2" fmla="*/ 404 w 763"/>
                <a:gd name="T3" fmla="*/ 45 h 127"/>
                <a:gd name="T4" fmla="*/ 763 w 763"/>
                <a:gd name="T5" fmla="*/ 127 h 127"/>
                <a:gd name="T6" fmla="*/ 0 60000 65536"/>
                <a:gd name="T7" fmla="*/ 0 60000 65536"/>
                <a:gd name="T8" fmla="*/ 0 60000 65536"/>
                <a:gd name="T9" fmla="*/ 0 w 763"/>
                <a:gd name="T10" fmla="*/ 0 h 127"/>
                <a:gd name="T11" fmla="*/ 763 w 763"/>
                <a:gd name="T12" fmla="*/ 127 h 12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63" h="127">
                  <a:moveTo>
                    <a:pt x="0" y="0"/>
                  </a:moveTo>
                  <a:cubicBezTo>
                    <a:pt x="67" y="8"/>
                    <a:pt x="277" y="24"/>
                    <a:pt x="404" y="45"/>
                  </a:cubicBezTo>
                  <a:cubicBezTo>
                    <a:pt x="531" y="66"/>
                    <a:pt x="688" y="110"/>
                    <a:pt x="763" y="127"/>
                  </a:cubicBezTo>
                </a:path>
              </a:pathLst>
            </a:custGeom>
            <a:noFill/>
            <a:ln w="38100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38933" name="Freeform 269"/>
            <p:cNvSpPr>
              <a:spLocks/>
            </p:cNvSpPr>
            <p:nvPr/>
          </p:nvSpPr>
          <p:spPr bwMode="auto">
            <a:xfrm>
              <a:off x="2560" y="2318"/>
              <a:ext cx="777" cy="120"/>
            </a:xfrm>
            <a:custGeom>
              <a:avLst/>
              <a:gdLst>
                <a:gd name="T0" fmla="*/ 0 w 777"/>
                <a:gd name="T1" fmla="*/ 120 h 120"/>
                <a:gd name="T2" fmla="*/ 357 w 777"/>
                <a:gd name="T3" fmla="*/ 39 h 120"/>
                <a:gd name="T4" fmla="*/ 777 w 777"/>
                <a:gd name="T5" fmla="*/ 0 h 120"/>
                <a:gd name="T6" fmla="*/ 0 60000 65536"/>
                <a:gd name="T7" fmla="*/ 0 60000 65536"/>
                <a:gd name="T8" fmla="*/ 0 60000 65536"/>
                <a:gd name="T9" fmla="*/ 0 w 777"/>
                <a:gd name="T10" fmla="*/ 0 h 120"/>
                <a:gd name="T11" fmla="*/ 777 w 777"/>
                <a:gd name="T12" fmla="*/ 120 h 1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77" h="120">
                  <a:moveTo>
                    <a:pt x="0" y="120"/>
                  </a:moveTo>
                  <a:cubicBezTo>
                    <a:pt x="59" y="107"/>
                    <a:pt x="228" y="59"/>
                    <a:pt x="357" y="39"/>
                  </a:cubicBezTo>
                  <a:cubicBezTo>
                    <a:pt x="486" y="19"/>
                    <a:pt x="690" y="8"/>
                    <a:pt x="777" y="0"/>
                  </a:cubicBezTo>
                </a:path>
              </a:pathLst>
            </a:custGeom>
            <a:noFill/>
            <a:ln w="38100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38934" name="Line 355"/>
            <p:cNvSpPr>
              <a:spLocks noChangeShapeType="1"/>
            </p:cNvSpPr>
            <p:nvPr/>
          </p:nvSpPr>
          <p:spPr bwMode="auto">
            <a:xfrm>
              <a:off x="3732" y="1701"/>
              <a:ext cx="0" cy="1570"/>
            </a:xfrm>
            <a:prstGeom prst="line">
              <a:avLst/>
            </a:prstGeom>
            <a:noFill/>
            <a:ln w="9525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38935" name="Rectangle 356"/>
            <p:cNvSpPr>
              <a:spLocks noChangeArrowheads="1"/>
            </p:cNvSpPr>
            <p:nvPr/>
          </p:nvSpPr>
          <p:spPr bwMode="auto">
            <a:xfrm>
              <a:off x="3488" y="2726"/>
              <a:ext cx="335" cy="6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fr-FR" sz="1800"/>
            </a:p>
          </p:txBody>
        </p:sp>
        <p:sp>
          <p:nvSpPr>
            <p:cNvPr id="38936" name="Rectangle 357"/>
            <p:cNvSpPr>
              <a:spLocks noChangeArrowheads="1"/>
            </p:cNvSpPr>
            <p:nvPr/>
          </p:nvSpPr>
          <p:spPr bwMode="auto">
            <a:xfrm>
              <a:off x="3488" y="2338"/>
              <a:ext cx="342" cy="6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fr-FR" sz="1800"/>
            </a:p>
          </p:txBody>
        </p:sp>
        <p:sp>
          <p:nvSpPr>
            <p:cNvPr id="38937" name="Rectangle 358"/>
            <p:cNvSpPr>
              <a:spLocks noChangeArrowheads="1"/>
            </p:cNvSpPr>
            <p:nvPr/>
          </p:nvSpPr>
          <p:spPr bwMode="auto">
            <a:xfrm>
              <a:off x="3488" y="3122"/>
              <a:ext cx="218" cy="6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fr-FR" sz="1800"/>
            </a:p>
          </p:txBody>
        </p:sp>
        <p:sp>
          <p:nvSpPr>
            <p:cNvPr id="38938" name="Rectangle 359"/>
            <p:cNvSpPr>
              <a:spLocks noChangeArrowheads="1"/>
            </p:cNvSpPr>
            <p:nvPr/>
          </p:nvSpPr>
          <p:spPr bwMode="auto">
            <a:xfrm>
              <a:off x="3488" y="2934"/>
              <a:ext cx="434" cy="6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fr-FR" sz="1800"/>
            </a:p>
          </p:txBody>
        </p:sp>
        <p:sp>
          <p:nvSpPr>
            <p:cNvPr id="38939" name="Rectangle 360"/>
            <p:cNvSpPr>
              <a:spLocks noChangeArrowheads="1"/>
            </p:cNvSpPr>
            <p:nvPr/>
          </p:nvSpPr>
          <p:spPr bwMode="auto">
            <a:xfrm>
              <a:off x="3488" y="2534"/>
              <a:ext cx="73" cy="54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fr-FR" sz="1800"/>
            </a:p>
          </p:txBody>
        </p:sp>
        <p:sp>
          <p:nvSpPr>
            <p:cNvPr id="38940" name="Rectangle 361"/>
            <p:cNvSpPr>
              <a:spLocks noChangeArrowheads="1"/>
            </p:cNvSpPr>
            <p:nvPr/>
          </p:nvSpPr>
          <p:spPr bwMode="auto">
            <a:xfrm>
              <a:off x="3488" y="2160"/>
              <a:ext cx="294" cy="6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fr-FR" sz="1800"/>
            </a:p>
          </p:txBody>
        </p:sp>
        <p:sp>
          <p:nvSpPr>
            <p:cNvPr id="38941" name="Rectangle 362"/>
            <p:cNvSpPr>
              <a:spLocks noChangeArrowheads="1"/>
            </p:cNvSpPr>
            <p:nvPr/>
          </p:nvSpPr>
          <p:spPr bwMode="auto">
            <a:xfrm>
              <a:off x="3488" y="1769"/>
              <a:ext cx="142" cy="54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fr-FR" sz="1800"/>
            </a:p>
          </p:txBody>
        </p:sp>
        <p:sp>
          <p:nvSpPr>
            <p:cNvPr id="38942" name="Rectangle 363"/>
            <p:cNvSpPr>
              <a:spLocks noChangeArrowheads="1"/>
            </p:cNvSpPr>
            <p:nvPr/>
          </p:nvSpPr>
          <p:spPr bwMode="auto">
            <a:xfrm>
              <a:off x="3488" y="1947"/>
              <a:ext cx="180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fr-FR" sz="1800"/>
            </a:p>
          </p:txBody>
        </p:sp>
        <p:sp>
          <p:nvSpPr>
            <p:cNvPr id="38943" name="Text Box 364"/>
            <p:cNvSpPr txBox="1">
              <a:spLocks noChangeArrowheads="1"/>
            </p:cNvSpPr>
            <p:nvPr/>
          </p:nvSpPr>
          <p:spPr bwMode="auto">
            <a:xfrm>
              <a:off x="3430" y="3284"/>
              <a:ext cx="612" cy="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GB" altLang="fr-FR" sz="1200">
                  <a:solidFill>
                    <a:srgbClr val="FF3300"/>
                  </a:solidFill>
                </a:rPr>
                <a:t>selection threshold</a:t>
              </a:r>
              <a:endParaRPr lang="en-GB" altLang="fr-FR" sz="1200">
                <a:solidFill>
                  <a:srgbClr val="FF3300"/>
                </a:solidFill>
                <a:latin typeface="Times New Roman" pitchFamily="18" charset="0"/>
              </a:endParaRPr>
            </a:p>
          </p:txBody>
        </p:sp>
        <p:sp>
          <p:nvSpPr>
            <p:cNvPr id="38944" name="Text Box 366"/>
            <p:cNvSpPr txBox="1">
              <a:spLocks noChangeArrowheads="1"/>
            </p:cNvSpPr>
            <p:nvPr/>
          </p:nvSpPr>
          <p:spPr bwMode="auto">
            <a:xfrm>
              <a:off x="3905" y="2905"/>
              <a:ext cx="467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GB" altLang="fr-FR" sz="1200">
                  <a:solidFill>
                    <a:srgbClr val="FF3300"/>
                  </a:solidFill>
                </a:rPr>
                <a:t>energies</a:t>
              </a:r>
              <a:endParaRPr lang="en-GB" altLang="fr-FR" sz="1200">
                <a:solidFill>
                  <a:srgbClr val="FF3300"/>
                </a:solidFill>
                <a:latin typeface="Times New Roman" pitchFamily="18" charset="0"/>
              </a:endParaRPr>
            </a:p>
          </p:txBody>
        </p:sp>
      </p:grpSp>
      <p:sp>
        <p:nvSpPr>
          <p:cNvPr id="252" name="Text Box 347"/>
          <p:cNvSpPr txBox="1">
            <a:spLocks noChangeArrowheads="1"/>
          </p:cNvSpPr>
          <p:nvPr/>
        </p:nvSpPr>
        <p:spPr bwMode="auto">
          <a:xfrm>
            <a:off x="812800" y="4500563"/>
            <a:ext cx="7983538" cy="272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en-GB" altLang="fr-FR" sz="1800" b="1" dirty="0" smtClean="0">
                <a:solidFill>
                  <a:srgbClr val="FF0000"/>
                </a:solidFill>
              </a:rPr>
              <a:t>Population Diversity Control is a Key Issue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fr-FR" sz="1800" dirty="0" smtClean="0"/>
              <a:t>	</a:t>
            </a:r>
          </a:p>
          <a:p>
            <a:pPr marL="285750" indent="-285750" eaLnBrk="1" hangingPunct="1"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GB" altLang="fr-FR" sz="1800" dirty="0" smtClean="0"/>
              <a:t>Multiple ‘Island’ models – parallel simulations occasionally 	swapping solutions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GB" altLang="fr-FR" sz="1800" dirty="0" smtClean="0">
              <a:solidFill>
                <a:srgbClr val="FF0000"/>
              </a:solidFill>
            </a:endParaRPr>
          </a:p>
          <a:p>
            <a:pPr marL="285750" indent="-285750" eaLnBrk="1" hangingPunct="1">
              <a:spcBef>
                <a:spcPct val="0"/>
              </a:spcBef>
              <a:buFont typeface="Wingdings" pitchFamily="2" charset="2"/>
              <a:buChar char="Ø"/>
              <a:defRPr/>
            </a:pPr>
            <a:r>
              <a:rPr lang="en-GB" altLang="fr-FR" sz="1800" dirty="0" smtClean="0">
                <a:solidFill>
                  <a:srgbClr val="FF0000"/>
                </a:solidFill>
              </a:rPr>
              <a:t>Discarding of redundant chromosomes (requires a metric defining how similar two encoded solutions are!)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GB" altLang="fr-FR" sz="1800" dirty="0" smtClean="0"/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fr-FR" sz="1800" dirty="0" smtClean="0"/>
              <a:t>	</a:t>
            </a:r>
            <a:endParaRPr lang="en-GB" altLang="fr-FR" sz="18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4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139" grpId="0" autoUpdateAnimBg="0"/>
      <p:bldP spid="34142" grpId="0" autoUpdateAnimBg="0"/>
      <p:bldP spid="252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1"/>
          <a:stretch>
            <a:fillRect/>
          </a:stretch>
        </p:blipFill>
        <p:spPr bwMode="auto">
          <a:xfrm>
            <a:off x="0" y="1050925"/>
            <a:ext cx="9144000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0175" y="119063"/>
            <a:ext cx="9013825" cy="717550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Interaction Fingerprints to check for redundancy</a:t>
            </a:r>
            <a:endParaRPr lang="en-US" sz="2800" dirty="0">
              <a:cs typeface="Arial" panose="020B0604020202020204" pitchFamily="34" charset="0"/>
            </a:endParaRPr>
          </a:p>
        </p:txBody>
      </p:sp>
      <p:grpSp>
        <p:nvGrpSpPr>
          <p:cNvPr id="3" name="Groupe 2"/>
          <p:cNvGrpSpPr>
            <a:grpSpLocks/>
          </p:cNvGrpSpPr>
          <p:nvPr/>
        </p:nvGrpSpPr>
        <p:grpSpPr bwMode="auto">
          <a:xfrm>
            <a:off x="5540375" y="6121400"/>
            <a:ext cx="3532188" cy="468313"/>
            <a:chOff x="5089287" y="3857135"/>
            <a:chExt cx="3532188" cy="468406"/>
          </a:xfrm>
        </p:grpSpPr>
        <p:sp>
          <p:nvSpPr>
            <p:cNvPr id="39956" name="Rectangle 300"/>
            <p:cNvSpPr>
              <a:spLocks noChangeArrowheads="1"/>
            </p:cNvSpPr>
            <p:nvPr/>
          </p:nvSpPr>
          <p:spPr bwMode="auto">
            <a:xfrm>
              <a:off x="8034100" y="3869928"/>
              <a:ext cx="587375" cy="455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2400">
                  <a:latin typeface="Arial Narrow" pitchFamily="34" charset="0"/>
                </a:rPr>
                <a:t>c</a:t>
              </a:r>
              <a:r>
                <a:rPr lang="en-GB" altLang="fr-FR" sz="2400" baseline="-25000">
                  <a:latin typeface="Arial Narrow" pitchFamily="34" charset="0"/>
                </a:rPr>
                <a:t>n</a:t>
              </a:r>
            </a:p>
          </p:txBody>
        </p:sp>
        <p:sp>
          <p:nvSpPr>
            <p:cNvPr id="39957" name="Rectangle 301"/>
            <p:cNvSpPr>
              <a:spLocks noChangeArrowheads="1"/>
            </p:cNvSpPr>
            <p:nvPr/>
          </p:nvSpPr>
          <p:spPr bwMode="auto">
            <a:xfrm>
              <a:off x="7353062" y="3869928"/>
              <a:ext cx="681038" cy="455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2400">
                  <a:latin typeface="Arial Narrow" pitchFamily="34" charset="0"/>
                </a:rPr>
                <a:t>c</a:t>
              </a:r>
              <a:r>
                <a:rPr lang="en-GB" altLang="fr-FR" sz="2400" baseline="-25000">
                  <a:latin typeface="Arial Narrow" pitchFamily="34" charset="0"/>
                </a:rPr>
                <a:t>n-1</a:t>
              </a:r>
            </a:p>
          </p:txBody>
        </p:sp>
        <p:sp>
          <p:nvSpPr>
            <p:cNvPr id="39958" name="Rectangle 302"/>
            <p:cNvSpPr>
              <a:spLocks noChangeArrowheads="1"/>
            </p:cNvSpPr>
            <p:nvPr/>
          </p:nvSpPr>
          <p:spPr bwMode="auto">
            <a:xfrm>
              <a:off x="6856175" y="3869928"/>
              <a:ext cx="496888" cy="455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2400">
                  <a:latin typeface="Arial Narrow" pitchFamily="34" charset="0"/>
                </a:rPr>
                <a:t>…</a:t>
              </a:r>
            </a:p>
          </p:txBody>
        </p:sp>
        <p:sp>
          <p:nvSpPr>
            <p:cNvPr id="39959" name="Rectangle 303"/>
            <p:cNvSpPr>
              <a:spLocks noChangeArrowheads="1"/>
            </p:cNvSpPr>
            <p:nvPr/>
          </p:nvSpPr>
          <p:spPr bwMode="auto">
            <a:xfrm>
              <a:off x="6267212" y="3869928"/>
              <a:ext cx="588963" cy="455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2400">
                  <a:latin typeface="Arial Narrow" pitchFamily="34" charset="0"/>
                </a:rPr>
                <a:t>0.3</a:t>
              </a:r>
              <a:endParaRPr lang="en-GB" altLang="fr-FR" sz="2400" baseline="-25000">
                <a:latin typeface="Arial Narrow" pitchFamily="34" charset="0"/>
              </a:endParaRPr>
            </a:p>
          </p:txBody>
        </p:sp>
        <p:sp>
          <p:nvSpPr>
            <p:cNvPr id="39960" name="Rectangle 304"/>
            <p:cNvSpPr>
              <a:spLocks noChangeArrowheads="1"/>
            </p:cNvSpPr>
            <p:nvPr/>
          </p:nvSpPr>
          <p:spPr bwMode="auto">
            <a:xfrm>
              <a:off x="5676662" y="3869928"/>
              <a:ext cx="590550" cy="455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2400">
                  <a:latin typeface="Arial Narrow" pitchFamily="34" charset="0"/>
                </a:rPr>
                <a:t>0.0</a:t>
              </a:r>
              <a:endParaRPr lang="en-GB" altLang="fr-FR" sz="2400" baseline="-25000">
                <a:latin typeface="Arial Narrow" pitchFamily="34" charset="0"/>
              </a:endParaRPr>
            </a:p>
          </p:txBody>
        </p:sp>
        <p:sp>
          <p:nvSpPr>
            <p:cNvPr id="39961" name="Rectangle 305"/>
            <p:cNvSpPr>
              <a:spLocks noChangeArrowheads="1"/>
            </p:cNvSpPr>
            <p:nvPr/>
          </p:nvSpPr>
          <p:spPr bwMode="auto">
            <a:xfrm>
              <a:off x="5089287" y="3857135"/>
              <a:ext cx="587375" cy="455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GB" altLang="fr-FR" sz="2400">
                  <a:latin typeface="Arial Narrow" pitchFamily="34" charset="0"/>
                </a:rPr>
                <a:t>1.0</a:t>
              </a:r>
              <a:endParaRPr lang="en-GB" altLang="fr-FR" sz="2400" baseline="-25000">
                <a:latin typeface="Arial Narrow" pitchFamily="34" charset="0"/>
              </a:endParaRPr>
            </a:p>
          </p:txBody>
        </p:sp>
        <p:sp>
          <p:nvSpPr>
            <p:cNvPr id="39962" name="Line 306"/>
            <p:cNvSpPr>
              <a:spLocks noChangeShapeType="1"/>
            </p:cNvSpPr>
            <p:nvPr/>
          </p:nvSpPr>
          <p:spPr bwMode="auto">
            <a:xfrm>
              <a:off x="5089287" y="3869928"/>
              <a:ext cx="3532188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9963" name="Line 307"/>
            <p:cNvSpPr>
              <a:spLocks noChangeShapeType="1"/>
            </p:cNvSpPr>
            <p:nvPr/>
          </p:nvSpPr>
          <p:spPr bwMode="auto">
            <a:xfrm>
              <a:off x="5089287" y="4325540"/>
              <a:ext cx="3532188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9964" name="Line 308"/>
            <p:cNvSpPr>
              <a:spLocks noChangeShapeType="1"/>
            </p:cNvSpPr>
            <p:nvPr/>
          </p:nvSpPr>
          <p:spPr bwMode="auto">
            <a:xfrm>
              <a:off x="5089287" y="3869928"/>
              <a:ext cx="0" cy="455613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9965" name="Line 309"/>
            <p:cNvSpPr>
              <a:spLocks noChangeShapeType="1"/>
            </p:cNvSpPr>
            <p:nvPr/>
          </p:nvSpPr>
          <p:spPr bwMode="auto">
            <a:xfrm>
              <a:off x="5676662" y="3869928"/>
              <a:ext cx="0" cy="45561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9966" name="Line 310"/>
            <p:cNvSpPr>
              <a:spLocks noChangeShapeType="1"/>
            </p:cNvSpPr>
            <p:nvPr/>
          </p:nvSpPr>
          <p:spPr bwMode="auto">
            <a:xfrm>
              <a:off x="6267212" y="3869928"/>
              <a:ext cx="0" cy="45561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9967" name="Line 311"/>
            <p:cNvSpPr>
              <a:spLocks noChangeShapeType="1"/>
            </p:cNvSpPr>
            <p:nvPr/>
          </p:nvSpPr>
          <p:spPr bwMode="auto">
            <a:xfrm>
              <a:off x="6856175" y="3869928"/>
              <a:ext cx="0" cy="45561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9968" name="Line 312"/>
            <p:cNvSpPr>
              <a:spLocks noChangeShapeType="1"/>
            </p:cNvSpPr>
            <p:nvPr/>
          </p:nvSpPr>
          <p:spPr bwMode="auto">
            <a:xfrm>
              <a:off x="7353062" y="3869928"/>
              <a:ext cx="0" cy="45561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9969" name="Line 313"/>
            <p:cNvSpPr>
              <a:spLocks noChangeShapeType="1"/>
            </p:cNvSpPr>
            <p:nvPr/>
          </p:nvSpPr>
          <p:spPr bwMode="auto">
            <a:xfrm>
              <a:off x="8034100" y="3869928"/>
              <a:ext cx="0" cy="45561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  <p:sp>
          <p:nvSpPr>
            <p:cNvPr id="39970" name="Line 314"/>
            <p:cNvSpPr>
              <a:spLocks noChangeShapeType="1"/>
            </p:cNvSpPr>
            <p:nvPr/>
          </p:nvSpPr>
          <p:spPr bwMode="auto">
            <a:xfrm>
              <a:off x="8621475" y="3869928"/>
              <a:ext cx="0" cy="455613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fr-FR"/>
            </a:p>
          </p:txBody>
        </p:sp>
      </p:grpSp>
      <p:grpSp>
        <p:nvGrpSpPr>
          <p:cNvPr id="43" name="Groupe 42"/>
          <p:cNvGrpSpPr>
            <a:grpSpLocks/>
          </p:cNvGrpSpPr>
          <p:nvPr/>
        </p:nvGrpSpPr>
        <p:grpSpPr bwMode="auto">
          <a:xfrm>
            <a:off x="3751263" y="3630613"/>
            <a:ext cx="3967162" cy="454025"/>
            <a:chOff x="3751604" y="3630190"/>
            <a:chExt cx="3966120" cy="454700"/>
          </a:xfrm>
        </p:grpSpPr>
        <p:sp>
          <p:nvSpPr>
            <p:cNvPr id="29" name="Ellipse 28"/>
            <p:cNvSpPr/>
            <p:nvPr/>
          </p:nvSpPr>
          <p:spPr>
            <a:xfrm>
              <a:off x="3751604" y="3803484"/>
              <a:ext cx="272978" cy="28140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31" name="Connecteur en arc 30"/>
            <p:cNvCxnSpPr>
              <a:stCxn id="29" idx="6"/>
              <a:endCxn id="4100" idx="0"/>
            </p:cNvCxnSpPr>
            <p:nvPr/>
          </p:nvCxnSpPr>
          <p:spPr>
            <a:xfrm flipV="1">
              <a:off x="4024582" y="3630190"/>
              <a:ext cx="3693142" cy="313202"/>
            </a:xfrm>
            <a:prstGeom prst="curvedConnector4">
              <a:avLst>
                <a:gd name="adj1" fmla="val 31067"/>
                <a:gd name="adj2" fmla="val 172873"/>
              </a:avLst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4" name="Connecteur en arc 33"/>
          <p:cNvCxnSpPr>
            <a:stCxn id="4100" idx="1"/>
            <a:endCxn id="39961" idx="0"/>
          </p:cNvCxnSpPr>
          <p:nvPr/>
        </p:nvCxnSpPr>
        <p:spPr>
          <a:xfrm rot="10800000" flipV="1">
            <a:off x="5834063" y="4545013"/>
            <a:ext cx="485775" cy="1576387"/>
          </a:xfrm>
          <a:prstGeom prst="curvedConnector2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Groupe 46"/>
          <p:cNvGrpSpPr>
            <a:grpSpLocks/>
          </p:cNvGrpSpPr>
          <p:nvPr/>
        </p:nvGrpSpPr>
        <p:grpSpPr bwMode="auto">
          <a:xfrm>
            <a:off x="4219575" y="2724150"/>
            <a:ext cx="3498850" cy="906463"/>
            <a:chOff x="4529290" y="3418309"/>
            <a:chExt cx="3497518" cy="905535"/>
          </a:xfrm>
        </p:grpSpPr>
        <p:sp>
          <p:nvSpPr>
            <p:cNvPr id="48" name="Ellipse 47"/>
            <p:cNvSpPr/>
            <p:nvPr/>
          </p:nvSpPr>
          <p:spPr>
            <a:xfrm>
              <a:off x="4529290" y="3418309"/>
              <a:ext cx="272946" cy="28228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49" name="Connecteur en arc 48"/>
            <p:cNvCxnSpPr>
              <a:stCxn id="48" idx="6"/>
              <a:endCxn id="4100" idx="0"/>
            </p:cNvCxnSpPr>
            <p:nvPr/>
          </p:nvCxnSpPr>
          <p:spPr>
            <a:xfrm>
              <a:off x="4802236" y="3559452"/>
              <a:ext cx="3224572" cy="764392"/>
            </a:xfrm>
            <a:prstGeom prst="curvedConnector2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1" name="Connecteur en arc 50"/>
          <p:cNvCxnSpPr>
            <a:stCxn id="4100" idx="1"/>
            <a:endCxn id="39960" idx="0"/>
          </p:cNvCxnSpPr>
          <p:nvPr/>
        </p:nvCxnSpPr>
        <p:spPr>
          <a:xfrm rot="10800000" flipH="1" flipV="1">
            <a:off x="6319838" y="4545013"/>
            <a:ext cx="103187" cy="1589087"/>
          </a:xfrm>
          <a:prstGeom prst="curvedConnector4">
            <a:avLst>
              <a:gd name="adj1" fmla="val -220240"/>
              <a:gd name="adj2" fmla="val 78799"/>
            </a:avLst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Image 4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1"/>
          <a:stretch>
            <a:fillRect/>
          </a:stretch>
        </p:blipFill>
        <p:spPr bwMode="auto">
          <a:xfrm>
            <a:off x="0" y="1025525"/>
            <a:ext cx="9144000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838" y="3630613"/>
            <a:ext cx="2795587" cy="183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5" name="Groupe 54"/>
          <p:cNvGrpSpPr>
            <a:grpSpLocks/>
          </p:cNvGrpSpPr>
          <p:nvPr/>
        </p:nvGrpSpPr>
        <p:grpSpPr bwMode="auto">
          <a:xfrm>
            <a:off x="4325938" y="3014663"/>
            <a:ext cx="3392487" cy="615950"/>
            <a:chOff x="3751604" y="3802879"/>
            <a:chExt cx="3391704" cy="615655"/>
          </a:xfrm>
        </p:grpSpPr>
        <p:sp>
          <p:nvSpPr>
            <p:cNvPr id="56" name="Ellipse 55"/>
            <p:cNvSpPr/>
            <p:nvPr/>
          </p:nvSpPr>
          <p:spPr>
            <a:xfrm>
              <a:off x="3751604" y="3802879"/>
              <a:ext cx="272987" cy="2824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57" name="Connecteur en arc 56"/>
            <p:cNvCxnSpPr>
              <a:stCxn id="56" idx="6"/>
              <a:endCxn id="4100" idx="0"/>
            </p:cNvCxnSpPr>
            <p:nvPr/>
          </p:nvCxnSpPr>
          <p:spPr>
            <a:xfrm>
              <a:off x="4024591" y="3944098"/>
              <a:ext cx="3118717" cy="474436"/>
            </a:xfrm>
            <a:prstGeom prst="curvedConnector2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8" name="Connecteur en arc 57"/>
          <p:cNvCxnSpPr>
            <a:stCxn id="4100" idx="1"/>
            <a:endCxn id="39956" idx="0"/>
          </p:cNvCxnSpPr>
          <p:nvPr/>
        </p:nvCxnSpPr>
        <p:spPr>
          <a:xfrm rot="10800000" flipH="1" flipV="1">
            <a:off x="6319838" y="4545013"/>
            <a:ext cx="2459037" cy="1589087"/>
          </a:xfrm>
          <a:prstGeom prst="curvedConnector4">
            <a:avLst>
              <a:gd name="adj1" fmla="val -9294"/>
              <a:gd name="adj2" fmla="val 78799"/>
            </a:avLst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Ellipse 59"/>
          <p:cNvSpPr/>
          <p:nvPr/>
        </p:nvSpPr>
        <p:spPr>
          <a:xfrm>
            <a:off x="504825" y="3314700"/>
            <a:ext cx="2152650" cy="1830388"/>
          </a:xfrm>
          <a:prstGeom prst="ellipse">
            <a:avLst/>
          </a:prstGeom>
          <a:solidFill>
            <a:srgbClr val="D4BF42">
              <a:alpha val="27843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Symmetry-Compliance!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28738"/>
            <a:ext cx="8713787" cy="1595437"/>
          </a:xfrm>
        </p:spPr>
        <p:txBody>
          <a:bodyPr/>
          <a:lstStyle/>
          <a:p>
            <a:pPr algn="just">
              <a:lnSpc>
                <a:spcPct val="110000"/>
              </a:lnSpc>
            </a:pPr>
            <a:r>
              <a:rPr lang="en-US" altLang="fr-FR" sz="2800" smtClean="0"/>
              <a:t>Any problem admitting a </a:t>
            </a:r>
            <a:r>
              <a:rPr lang="en-US" altLang="fr-FR" sz="2800" i="1" smtClean="0"/>
              <a:t>vector</a:t>
            </a:r>
            <a:r>
              <a:rPr lang="en-US" altLang="fr-FR" sz="2800" smtClean="0"/>
              <a:t> as a solution may be coded by a “chromosome” and left in the hands of Darwin… </a:t>
            </a:r>
          </a:p>
        </p:txBody>
      </p:sp>
      <p:sp>
        <p:nvSpPr>
          <p:cNvPr id="40061" name="Text Box 1149"/>
          <p:cNvSpPr txBox="1">
            <a:spLocks noChangeArrowheads="1"/>
          </p:cNvSpPr>
          <p:nvPr/>
        </p:nvSpPr>
        <p:spPr bwMode="auto">
          <a:xfrm>
            <a:off x="2397125" y="2265363"/>
            <a:ext cx="17843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rgbClr val="FF0000"/>
                </a:solidFill>
              </a:rPr>
              <a:t>or God??</a:t>
            </a: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4775"/>
            <a:ext cx="8229600" cy="1143000"/>
          </a:xfrm>
        </p:spPr>
        <p:txBody>
          <a:bodyPr/>
          <a:lstStyle/>
          <a:p>
            <a:pPr algn="l">
              <a:defRPr/>
            </a:pPr>
            <a:r>
              <a:rPr lang="en-US" alt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Genetic Algorithms: Chance, Selection &amp; the Coin Flipper’s bet!</a:t>
            </a:r>
          </a:p>
        </p:txBody>
      </p:sp>
      <p:sp>
        <p:nvSpPr>
          <p:cNvPr id="13340" name="Rectangle 28"/>
          <p:cNvSpPr>
            <a:spLocks noChangeArrowheads="1"/>
          </p:cNvSpPr>
          <p:nvPr/>
        </p:nvSpPr>
        <p:spPr bwMode="auto">
          <a:xfrm>
            <a:off x="146050" y="2679700"/>
            <a:ext cx="8986838" cy="407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lnSpc>
                <a:spcPct val="110000"/>
              </a:lnSpc>
            </a:pPr>
            <a:r>
              <a:rPr lang="en-US" altLang="fr-FR" sz="2800">
                <a:solidFill>
                  <a:srgbClr val="FF0000"/>
                </a:solidFill>
              </a:rPr>
              <a:t>I bet (1M€) I can find a person who won a coin-flipping challenge 10 times in a row, at his/her first attempt!!</a:t>
            </a:r>
          </a:p>
          <a:p>
            <a:pPr lvl="1" algn="just" eaLnBrk="1" hangingPunct="1">
              <a:lnSpc>
                <a:spcPct val="110000"/>
              </a:lnSpc>
            </a:pPr>
            <a:r>
              <a:rPr lang="en-US" altLang="fr-FR" sz="2400"/>
              <a:t>In order to fulfill my promise, I need a total of 1024 coin flips to happen,</a:t>
            </a:r>
          </a:p>
          <a:p>
            <a:pPr lvl="2" algn="just" eaLnBrk="1" hangingPunct="1">
              <a:lnSpc>
                <a:spcPct val="110000"/>
              </a:lnSpc>
            </a:pPr>
            <a:r>
              <a:rPr lang="en-US" altLang="fr-FR" sz="2000">
                <a:solidFill>
                  <a:srgbClr val="FF0000"/>
                </a:solidFill>
              </a:rPr>
              <a:t>1024/10=102 pretendents, each with a chance of (1/2)</a:t>
            </a:r>
            <a:r>
              <a:rPr lang="en-US" altLang="fr-FR" sz="2000" baseline="30000">
                <a:solidFill>
                  <a:srgbClr val="FF0000"/>
                </a:solidFill>
              </a:rPr>
              <a:t>10</a:t>
            </a:r>
            <a:r>
              <a:rPr lang="en-US" altLang="fr-FR" sz="2000">
                <a:solidFill>
                  <a:srgbClr val="FF0000"/>
                </a:solidFill>
              </a:rPr>
              <a:t> to score 10 successive winning coin flips: ~90% chance to loose 1M€!</a:t>
            </a:r>
          </a:p>
          <a:p>
            <a:pPr lvl="2" algn="just" eaLnBrk="1" hangingPunct="1">
              <a:lnSpc>
                <a:spcPct val="110000"/>
              </a:lnSpc>
            </a:pPr>
            <a:r>
              <a:rPr lang="en-US" altLang="fr-FR" sz="2000"/>
              <a:t>If you read “Darwin’s Dangerous Idea” by D.C.Dennett, you are not allowed to bet !!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3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3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 bldLvl="3" autoUpdateAnimBg="0"/>
      <p:bldP spid="40061" grpId="0"/>
      <p:bldP spid="13340" grpId="0" build="p" bldLvl="3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6038"/>
            <a:ext cx="8229600" cy="1143000"/>
          </a:xfrm>
        </p:spPr>
        <p:txBody>
          <a:bodyPr/>
          <a:lstStyle/>
          <a:p>
            <a:r>
              <a:rPr lang="fr-FR" altLang="fr-FR" smtClean="0"/>
              <a:t>Selection is the Key!</a:t>
            </a: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406400" y="4692650"/>
            <a:ext cx="1752600" cy="1333500"/>
            <a:chOff x="216" y="3188"/>
            <a:chExt cx="1104" cy="840"/>
          </a:xfrm>
        </p:grpSpPr>
        <p:pic>
          <p:nvPicPr>
            <p:cNvPr id="42086" name="Picture 6" descr="MCj02509340000[1]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0" y="3355"/>
              <a:ext cx="336" cy="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2087" name="Group 15"/>
            <p:cNvGrpSpPr>
              <a:grpSpLocks/>
            </p:cNvGrpSpPr>
            <p:nvPr/>
          </p:nvGrpSpPr>
          <p:grpSpPr bwMode="auto">
            <a:xfrm>
              <a:off x="216" y="3188"/>
              <a:ext cx="352" cy="840"/>
              <a:chOff x="2344" y="2792"/>
              <a:chExt cx="352" cy="840"/>
            </a:xfrm>
          </p:grpSpPr>
          <p:grpSp>
            <p:nvGrpSpPr>
              <p:cNvPr id="42097" name="Group 14"/>
              <p:cNvGrpSpPr>
                <a:grpSpLocks/>
              </p:cNvGrpSpPr>
              <p:nvPr/>
            </p:nvGrpSpPr>
            <p:grpSpPr bwMode="auto">
              <a:xfrm>
                <a:off x="2344" y="3184"/>
                <a:ext cx="352" cy="152"/>
                <a:chOff x="2344" y="3184"/>
                <a:chExt cx="352" cy="152"/>
              </a:xfrm>
            </p:grpSpPr>
            <p:sp>
              <p:nvSpPr>
                <p:cNvPr id="42103" name="Line 10"/>
                <p:cNvSpPr>
                  <a:spLocks noChangeShapeType="1"/>
                </p:cNvSpPr>
                <p:nvPr/>
              </p:nvSpPr>
              <p:spPr bwMode="auto">
                <a:xfrm flipH="1">
                  <a:off x="2344" y="3184"/>
                  <a:ext cx="176" cy="152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2104" name="Line 11"/>
                <p:cNvSpPr>
                  <a:spLocks noChangeShapeType="1"/>
                </p:cNvSpPr>
                <p:nvPr/>
              </p:nvSpPr>
              <p:spPr bwMode="auto">
                <a:xfrm>
                  <a:off x="2520" y="3184"/>
                  <a:ext cx="176" cy="152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42098" name="Group 13"/>
              <p:cNvGrpSpPr>
                <a:grpSpLocks/>
              </p:cNvGrpSpPr>
              <p:nvPr/>
            </p:nvGrpSpPr>
            <p:grpSpPr bwMode="auto">
              <a:xfrm>
                <a:off x="2344" y="2792"/>
                <a:ext cx="352" cy="840"/>
                <a:chOff x="2344" y="2792"/>
                <a:chExt cx="352" cy="840"/>
              </a:xfrm>
            </p:grpSpPr>
            <p:sp>
              <p:nvSpPr>
                <p:cNvPr id="42099" name="Line 7"/>
                <p:cNvSpPr>
                  <a:spLocks noChangeShapeType="1"/>
                </p:cNvSpPr>
                <p:nvPr/>
              </p:nvSpPr>
              <p:spPr bwMode="auto">
                <a:xfrm>
                  <a:off x="2520" y="3080"/>
                  <a:ext cx="0" cy="392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2100" name="Line 8"/>
                <p:cNvSpPr>
                  <a:spLocks noChangeShapeType="1"/>
                </p:cNvSpPr>
                <p:nvPr/>
              </p:nvSpPr>
              <p:spPr bwMode="auto">
                <a:xfrm flipH="1">
                  <a:off x="2344" y="3480"/>
                  <a:ext cx="176" cy="152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2101" name="Line 9"/>
                <p:cNvSpPr>
                  <a:spLocks noChangeShapeType="1"/>
                </p:cNvSpPr>
                <p:nvPr/>
              </p:nvSpPr>
              <p:spPr bwMode="auto">
                <a:xfrm>
                  <a:off x="2520" y="3480"/>
                  <a:ext cx="176" cy="152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2102" name="Oval 12"/>
                <p:cNvSpPr>
                  <a:spLocks noChangeArrowheads="1"/>
                </p:cNvSpPr>
                <p:nvPr/>
              </p:nvSpPr>
              <p:spPr bwMode="auto">
                <a:xfrm>
                  <a:off x="2360" y="2792"/>
                  <a:ext cx="312" cy="296"/>
                </a:xfrm>
                <a:prstGeom prst="ellipse">
                  <a:avLst/>
                </a:prstGeom>
                <a:no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fr-FR" sz="1800"/>
                </a:p>
              </p:txBody>
            </p:sp>
          </p:grpSp>
        </p:grpSp>
        <p:grpSp>
          <p:nvGrpSpPr>
            <p:cNvPr id="42088" name="Group 16"/>
            <p:cNvGrpSpPr>
              <a:grpSpLocks/>
            </p:cNvGrpSpPr>
            <p:nvPr/>
          </p:nvGrpSpPr>
          <p:grpSpPr bwMode="auto">
            <a:xfrm>
              <a:off x="968" y="3188"/>
              <a:ext cx="352" cy="840"/>
              <a:chOff x="2344" y="2792"/>
              <a:chExt cx="352" cy="840"/>
            </a:xfrm>
          </p:grpSpPr>
          <p:grpSp>
            <p:nvGrpSpPr>
              <p:cNvPr id="42089" name="Group 17"/>
              <p:cNvGrpSpPr>
                <a:grpSpLocks/>
              </p:cNvGrpSpPr>
              <p:nvPr/>
            </p:nvGrpSpPr>
            <p:grpSpPr bwMode="auto">
              <a:xfrm>
                <a:off x="2344" y="3184"/>
                <a:ext cx="352" cy="152"/>
                <a:chOff x="2344" y="3184"/>
                <a:chExt cx="352" cy="152"/>
              </a:xfrm>
            </p:grpSpPr>
            <p:sp>
              <p:nvSpPr>
                <p:cNvPr id="42095" name="Line 18"/>
                <p:cNvSpPr>
                  <a:spLocks noChangeShapeType="1"/>
                </p:cNvSpPr>
                <p:nvPr/>
              </p:nvSpPr>
              <p:spPr bwMode="auto">
                <a:xfrm flipH="1">
                  <a:off x="2344" y="3184"/>
                  <a:ext cx="176" cy="152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2096" name="Line 19"/>
                <p:cNvSpPr>
                  <a:spLocks noChangeShapeType="1"/>
                </p:cNvSpPr>
                <p:nvPr/>
              </p:nvSpPr>
              <p:spPr bwMode="auto">
                <a:xfrm>
                  <a:off x="2520" y="3184"/>
                  <a:ext cx="176" cy="152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42090" name="Group 20"/>
              <p:cNvGrpSpPr>
                <a:grpSpLocks/>
              </p:cNvGrpSpPr>
              <p:nvPr/>
            </p:nvGrpSpPr>
            <p:grpSpPr bwMode="auto">
              <a:xfrm>
                <a:off x="2344" y="2792"/>
                <a:ext cx="352" cy="840"/>
                <a:chOff x="2344" y="2792"/>
                <a:chExt cx="352" cy="840"/>
              </a:xfrm>
            </p:grpSpPr>
            <p:sp>
              <p:nvSpPr>
                <p:cNvPr id="42091" name="Line 21"/>
                <p:cNvSpPr>
                  <a:spLocks noChangeShapeType="1"/>
                </p:cNvSpPr>
                <p:nvPr/>
              </p:nvSpPr>
              <p:spPr bwMode="auto">
                <a:xfrm>
                  <a:off x="2520" y="3080"/>
                  <a:ext cx="0" cy="392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2092" name="Line 22"/>
                <p:cNvSpPr>
                  <a:spLocks noChangeShapeType="1"/>
                </p:cNvSpPr>
                <p:nvPr/>
              </p:nvSpPr>
              <p:spPr bwMode="auto">
                <a:xfrm flipH="1">
                  <a:off x="2344" y="3480"/>
                  <a:ext cx="176" cy="152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2093" name="Line 23"/>
                <p:cNvSpPr>
                  <a:spLocks noChangeShapeType="1"/>
                </p:cNvSpPr>
                <p:nvPr/>
              </p:nvSpPr>
              <p:spPr bwMode="auto">
                <a:xfrm>
                  <a:off x="2520" y="3480"/>
                  <a:ext cx="176" cy="152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2094" name="Oval 24"/>
                <p:cNvSpPr>
                  <a:spLocks noChangeArrowheads="1"/>
                </p:cNvSpPr>
                <p:nvPr/>
              </p:nvSpPr>
              <p:spPr bwMode="auto">
                <a:xfrm>
                  <a:off x="2360" y="2792"/>
                  <a:ext cx="312" cy="296"/>
                </a:xfrm>
                <a:prstGeom prst="ellipse">
                  <a:avLst/>
                </a:prstGeom>
                <a:no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fr-FR" sz="1800"/>
                </a:p>
              </p:txBody>
            </p:sp>
          </p:grpSp>
        </p:grpSp>
      </p:grpSp>
      <p:grpSp>
        <p:nvGrpSpPr>
          <p:cNvPr id="9" name="Group 82"/>
          <p:cNvGrpSpPr>
            <a:grpSpLocks/>
          </p:cNvGrpSpPr>
          <p:nvPr/>
        </p:nvGrpSpPr>
        <p:grpSpPr bwMode="auto">
          <a:xfrm>
            <a:off x="222250" y="4692650"/>
            <a:ext cx="8699500" cy="2060575"/>
            <a:chOff x="140" y="2956"/>
            <a:chExt cx="5480" cy="1298"/>
          </a:xfrm>
        </p:grpSpPr>
        <p:grpSp>
          <p:nvGrpSpPr>
            <p:cNvPr id="42041" name="Group 79"/>
            <p:cNvGrpSpPr>
              <a:grpSpLocks/>
            </p:cNvGrpSpPr>
            <p:nvPr/>
          </p:nvGrpSpPr>
          <p:grpSpPr bwMode="auto">
            <a:xfrm>
              <a:off x="140" y="2956"/>
              <a:ext cx="5480" cy="1298"/>
              <a:chOff x="140" y="2956"/>
              <a:chExt cx="5480" cy="1298"/>
            </a:xfrm>
          </p:grpSpPr>
          <p:grpSp>
            <p:nvGrpSpPr>
              <p:cNvPr id="42043" name="Group 35"/>
              <p:cNvGrpSpPr>
                <a:grpSpLocks/>
              </p:cNvGrpSpPr>
              <p:nvPr/>
            </p:nvGrpSpPr>
            <p:grpSpPr bwMode="auto">
              <a:xfrm>
                <a:off x="1752" y="2956"/>
                <a:ext cx="1104" cy="840"/>
                <a:chOff x="216" y="3188"/>
                <a:chExt cx="1104" cy="840"/>
              </a:xfrm>
            </p:grpSpPr>
            <p:pic>
              <p:nvPicPr>
                <p:cNvPr id="42067" name="Picture 36" descr="MCj02509340000[1]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00" y="3355"/>
                  <a:ext cx="336" cy="5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42068" name="Group 37"/>
                <p:cNvGrpSpPr>
                  <a:grpSpLocks/>
                </p:cNvGrpSpPr>
                <p:nvPr/>
              </p:nvGrpSpPr>
              <p:grpSpPr bwMode="auto">
                <a:xfrm>
                  <a:off x="216" y="3188"/>
                  <a:ext cx="352" cy="840"/>
                  <a:chOff x="2344" y="2792"/>
                  <a:chExt cx="352" cy="840"/>
                </a:xfrm>
              </p:grpSpPr>
              <p:grpSp>
                <p:nvGrpSpPr>
                  <p:cNvPr id="42078" name="Group 38"/>
                  <p:cNvGrpSpPr>
                    <a:grpSpLocks/>
                  </p:cNvGrpSpPr>
                  <p:nvPr/>
                </p:nvGrpSpPr>
                <p:grpSpPr bwMode="auto">
                  <a:xfrm>
                    <a:off x="2344" y="3184"/>
                    <a:ext cx="352" cy="152"/>
                    <a:chOff x="2344" y="3184"/>
                    <a:chExt cx="352" cy="152"/>
                  </a:xfrm>
                </p:grpSpPr>
                <p:sp>
                  <p:nvSpPr>
                    <p:cNvPr id="42084" name="Line 3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344" y="3184"/>
                      <a:ext cx="176" cy="152"/>
                    </a:xfrm>
                    <a:prstGeom prst="line">
                      <a:avLst/>
                    </a:prstGeom>
                    <a:no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2085" name="Line 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20" y="3184"/>
                      <a:ext cx="176" cy="152"/>
                    </a:xfrm>
                    <a:prstGeom prst="line">
                      <a:avLst/>
                    </a:prstGeom>
                    <a:no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42079" name="Group 41"/>
                  <p:cNvGrpSpPr>
                    <a:grpSpLocks/>
                  </p:cNvGrpSpPr>
                  <p:nvPr/>
                </p:nvGrpSpPr>
                <p:grpSpPr bwMode="auto">
                  <a:xfrm>
                    <a:off x="2344" y="2792"/>
                    <a:ext cx="352" cy="840"/>
                    <a:chOff x="2344" y="2792"/>
                    <a:chExt cx="352" cy="840"/>
                  </a:xfrm>
                </p:grpSpPr>
                <p:sp>
                  <p:nvSpPr>
                    <p:cNvPr id="42080" name="Line 4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20" y="3080"/>
                      <a:ext cx="0" cy="392"/>
                    </a:xfrm>
                    <a:prstGeom prst="line">
                      <a:avLst/>
                    </a:prstGeom>
                    <a:no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2081" name="Line 43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344" y="3480"/>
                      <a:ext cx="176" cy="152"/>
                    </a:xfrm>
                    <a:prstGeom prst="line">
                      <a:avLst/>
                    </a:prstGeom>
                    <a:no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2082" name="Line 4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20" y="3480"/>
                      <a:ext cx="176" cy="152"/>
                    </a:xfrm>
                    <a:prstGeom prst="line">
                      <a:avLst/>
                    </a:prstGeom>
                    <a:no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2083" name="Oval 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2792"/>
                      <a:ext cx="312" cy="296"/>
                    </a:xfrm>
                    <a:prstGeom prst="ellipse">
                      <a:avLst/>
                    </a:prstGeom>
                    <a:no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US" altLang="fr-FR" sz="1800"/>
                    </a:p>
                  </p:txBody>
                </p:sp>
              </p:grpSp>
            </p:grpSp>
            <p:grpSp>
              <p:nvGrpSpPr>
                <p:cNvPr id="42069" name="Group 46"/>
                <p:cNvGrpSpPr>
                  <a:grpSpLocks/>
                </p:cNvGrpSpPr>
                <p:nvPr/>
              </p:nvGrpSpPr>
              <p:grpSpPr bwMode="auto">
                <a:xfrm>
                  <a:off x="968" y="3188"/>
                  <a:ext cx="352" cy="840"/>
                  <a:chOff x="2344" y="2792"/>
                  <a:chExt cx="352" cy="840"/>
                </a:xfrm>
              </p:grpSpPr>
              <p:grpSp>
                <p:nvGrpSpPr>
                  <p:cNvPr id="42070" name="Group 47"/>
                  <p:cNvGrpSpPr>
                    <a:grpSpLocks/>
                  </p:cNvGrpSpPr>
                  <p:nvPr/>
                </p:nvGrpSpPr>
                <p:grpSpPr bwMode="auto">
                  <a:xfrm>
                    <a:off x="2344" y="3184"/>
                    <a:ext cx="352" cy="152"/>
                    <a:chOff x="2344" y="3184"/>
                    <a:chExt cx="352" cy="152"/>
                  </a:xfrm>
                </p:grpSpPr>
                <p:sp>
                  <p:nvSpPr>
                    <p:cNvPr id="42076" name="Line 48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344" y="3184"/>
                      <a:ext cx="176" cy="152"/>
                    </a:xfrm>
                    <a:prstGeom prst="line">
                      <a:avLst/>
                    </a:prstGeom>
                    <a:no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2077" name="Line 4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20" y="3184"/>
                      <a:ext cx="176" cy="152"/>
                    </a:xfrm>
                    <a:prstGeom prst="line">
                      <a:avLst/>
                    </a:prstGeom>
                    <a:no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42071" name="Group 50"/>
                  <p:cNvGrpSpPr>
                    <a:grpSpLocks/>
                  </p:cNvGrpSpPr>
                  <p:nvPr/>
                </p:nvGrpSpPr>
                <p:grpSpPr bwMode="auto">
                  <a:xfrm>
                    <a:off x="2344" y="2792"/>
                    <a:ext cx="352" cy="840"/>
                    <a:chOff x="2344" y="2792"/>
                    <a:chExt cx="352" cy="840"/>
                  </a:xfrm>
                </p:grpSpPr>
                <p:sp>
                  <p:nvSpPr>
                    <p:cNvPr id="42072" name="Line 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20" y="3080"/>
                      <a:ext cx="0" cy="392"/>
                    </a:xfrm>
                    <a:prstGeom prst="line">
                      <a:avLst/>
                    </a:prstGeom>
                    <a:no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2073" name="Line 52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344" y="3480"/>
                      <a:ext cx="176" cy="152"/>
                    </a:xfrm>
                    <a:prstGeom prst="line">
                      <a:avLst/>
                    </a:prstGeom>
                    <a:no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2074" name="Line 5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20" y="3480"/>
                      <a:ext cx="176" cy="152"/>
                    </a:xfrm>
                    <a:prstGeom prst="line">
                      <a:avLst/>
                    </a:prstGeom>
                    <a:no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2075" name="Oval 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2792"/>
                      <a:ext cx="312" cy="296"/>
                    </a:xfrm>
                    <a:prstGeom prst="ellipse">
                      <a:avLst/>
                    </a:prstGeom>
                    <a:no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US" altLang="fr-FR" sz="1800"/>
                    </a:p>
                  </p:txBody>
                </p:sp>
              </p:grpSp>
            </p:grpSp>
          </p:grpSp>
          <p:grpSp>
            <p:nvGrpSpPr>
              <p:cNvPr id="42044" name="Group 55"/>
              <p:cNvGrpSpPr>
                <a:grpSpLocks/>
              </p:cNvGrpSpPr>
              <p:nvPr/>
            </p:nvGrpSpPr>
            <p:grpSpPr bwMode="auto">
              <a:xfrm>
                <a:off x="4456" y="2956"/>
                <a:ext cx="1104" cy="840"/>
                <a:chOff x="216" y="3188"/>
                <a:chExt cx="1104" cy="840"/>
              </a:xfrm>
            </p:grpSpPr>
            <p:pic>
              <p:nvPicPr>
                <p:cNvPr id="42048" name="Picture 56" descr="MCj02509340000[1]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00" y="3355"/>
                  <a:ext cx="336" cy="5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42049" name="Group 57"/>
                <p:cNvGrpSpPr>
                  <a:grpSpLocks/>
                </p:cNvGrpSpPr>
                <p:nvPr/>
              </p:nvGrpSpPr>
              <p:grpSpPr bwMode="auto">
                <a:xfrm>
                  <a:off x="216" y="3188"/>
                  <a:ext cx="352" cy="840"/>
                  <a:chOff x="2344" y="2792"/>
                  <a:chExt cx="352" cy="840"/>
                </a:xfrm>
              </p:grpSpPr>
              <p:grpSp>
                <p:nvGrpSpPr>
                  <p:cNvPr id="42059" name="Group 58"/>
                  <p:cNvGrpSpPr>
                    <a:grpSpLocks/>
                  </p:cNvGrpSpPr>
                  <p:nvPr/>
                </p:nvGrpSpPr>
                <p:grpSpPr bwMode="auto">
                  <a:xfrm>
                    <a:off x="2344" y="3184"/>
                    <a:ext cx="352" cy="152"/>
                    <a:chOff x="2344" y="3184"/>
                    <a:chExt cx="352" cy="152"/>
                  </a:xfrm>
                </p:grpSpPr>
                <p:sp>
                  <p:nvSpPr>
                    <p:cNvPr id="42065" name="Line 5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344" y="3184"/>
                      <a:ext cx="176" cy="152"/>
                    </a:xfrm>
                    <a:prstGeom prst="line">
                      <a:avLst/>
                    </a:prstGeom>
                    <a:no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2066" name="Line 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20" y="3184"/>
                      <a:ext cx="176" cy="152"/>
                    </a:xfrm>
                    <a:prstGeom prst="line">
                      <a:avLst/>
                    </a:prstGeom>
                    <a:no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42060" name="Group 61"/>
                  <p:cNvGrpSpPr>
                    <a:grpSpLocks/>
                  </p:cNvGrpSpPr>
                  <p:nvPr/>
                </p:nvGrpSpPr>
                <p:grpSpPr bwMode="auto">
                  <a:xfrm>
                    <a:off x="2344" y="2792"/>
                    <a:ext cx="352" cy="840"/>
                    <a:chOff x="2344" y="2792"/>
                    <a:chExt cx="352" cy="840"/>
                  </a:xfrm>
                </p:grpSpPr>
                <p:sp>
                  <p:nvSpPr>
                    <p:cNvPr id="42061" name="Line 6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20" y="3080"/>
                      <a:ext cx="0" cy="392"/>
                    </a:xfrm>
                    <a:prstGeom prst="line">
                      <a:avLst/>
                    </a:prstGeom>
                    <a:no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2062" name="Line 63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344" y="3480"/>
                      <a:ext cx="176" cy="152"/>
                    </a:xfrm>
                    <a:prstGeom prst="line">
                      <a:avLst/>
                    </a:prstGeom>
                    <a:no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2063" name="Line 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20" y="3480"/>
                      <a:ext cx="176" cy="152"/>
                    </a:xfrm>
                    <a:prstGeom prst="line">
                      <a:avLst/>
                    </a:prstGeom>
                    <a:no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2064" name="Oval 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2792"/>
                      <a:ext cx="312" cy="296"/>
                    </a:xfrm>
                    <a:prstGeom prst="ellipse">
                      <a:avLst/>
                    </a:prstGeom>
                    <a:no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US" altLang="fr-FR" sz="1800"/>
                    </a:p>
                  </p:txBody>
                </p:sp>
              </p:grpSp>
            </p:grpSp>
            <p:grpSp>
              <p:nvGrpSpPr>
                <p:cNvPr id="42050" name="Group 66"/>
                <p:cNvGrpSpPr>
                  <a:grpSpLocks/>
                </p:cNvGrpSpPr>
                <p:nvPr/>
              </p:nvGrpSpPr>
              <p:grpSpPr bwMode="auto">
                <a:xfrm>
                  <a:off x="968" y="3188"/>
                  <a:ext cx="352" cy="840"/>
                  <a:chOff x="2344" y="2792"/>
                  <a:chExt cx="352" cy="840"/>
                </a:xfrm>
              </p:grpSpPr>
              <p:grpSp>
                <p:nvGrpSpPr>
                  <p:cNvPr id="42051" name="Group 67"/>
                  <p:cNvGrpSpPr>
                    <a:grpSpLocks/>
                  </p:cNvGrpSpPr>
                  <p:nvPr/>
                </p:nvGrpSpPr>
                <p:grpSpPr bwMode="auto">
                  <a:xfrm>
                    <a:off x="2344" y="3184"/>
                    <a:ext cx="352" cy="152"/>
                    <a:chOff x="2344" y="3184"/>
                    <a:chExt cx="352" cy="152"/>
                  </a:xfrm>
                </p:grpSpPr>
                <p:sp>
                  <p:nvSpPr>
                    <p:cNvPr id="42057" name="Line 68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344" y="3184"/>
                      <a:ext cx="176" cy="152"/>
                    </a:xfrm>
                    <a:prstGeom prst="line">
                      <a:avLst/>
                    </a:prstGeom>
                    <a:no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2058" name="Line 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20" y="3184"/>
                      <a:ext cx="176" cy="152"/>
                    </a:xfrm>
                    <a:prstGeom prst="line">
                      <a:avLst/>
                    </a:prstGeom>
                    <a:no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42052" name="Group 70"/>
                  <p:cNvGrpSpPr>
                    <a:grpSpLocks/>
                  </p:cNvGrpSpPr>
                  <p:nvPr/>
                </p:nvGrpSpPr>
                <p:grpSpPr bwMode="auto">
                  <a:xfrm>
                    <a:off x="2344" y="2792"/>
                    <a:ext cx="352" cy="840"/>
                    <a:chOff x="2344" y="2792"/>
                    <a:chExt cx="352" cy="840"/>
                  </a:xfrm>
                </p:grpSpPr>
                <p:sp>
                  <p:nvSpPr>
                    <p:cNvPr id="42053" name="Line 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20" y="3080"/>
                      <a:ext cx="0" cy="392"/>
                    </a:xfrm>
                    <a:prstGeom prst="line">
                      <a:avLst/>
                    </a:prstGeom>
                    <a:no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2054" name="Line 72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344" y="3480"/>
                      <a:ext cx="176" cy="152"/>
                    </a:xfrm>
                    <a:prstGeom prst="line">
                      <a:avLst/>
                    </a:prstGeom>
                    <a:no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2055" name="Line 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20" y="3480"/>
                      <a:ext cx="176" cy="152"/>
                    </a:xfrm>
                    <a:prstGeom prst="line">
                      <a:avLst/>
                    </a:prstGeom>
                    <a:no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2056" name="Oval 7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2792"/>
                      <a:ext cx="312" cy="296"/>
                    </a:xfrm>
                    <a:prstGeom prst="ellipse">
                      <a:avLst/>
                    </a:prstGeom>
                    <a:no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US" altLang="fr-FR" sz="1800"/>
                    </a:p>
                  </p:txBody>
                </p:sp>
              </p:grpSp>
            </p:grpSp>
          </p:grpSp>
          <p:grpSp>
            <p:nvGrpSpPr>
              <p:cNvPr id="42045" name="Group 78"/>
              <p:cNvGrpSpPr>
                <a:grpSpLocks/>
              </p:cNvGrpSpPr>
              <p:nvPr/>
            </p:nvGrpSpPr>
            <p:grpSpPr bwMode="auto">
              <a:xfrm>
                <a:off x="140" y="3820"/>
                <a:ext cx="5480" cy="434"/>
                <a:chOff x="140" y="3908"/>
                <a:chExt cx="5480" cy="434"/>
              </a:xfrm>
            </p:grpSpPr>
            <p:sp>
              <p:nvSpPr>
                <p:cNvPr id="42046" name="AutoShape 76"/>
                <p:cNvSpPr>
                  <a:spLocks/>
                </p:cNvSpPr>
                <p:nvPr/>
              </p:nvSpPr>
              <p:spPr bwMode="auto">
                <a:xfrm rot="-5400000">
                  <a:off x="2756" y="1292"/>
                  <a:ext cx="248" cy="5480"/>
                </a:xfrm>
                <a:prstGeom prst="leftBrace">
                  <a:avLst>
                    <a:gd name="adj1" fmla="val 184140"/>
                    <a:gd name="adj2" fmla="val 50000"/>
                  </a:avLst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fr-FR" sz="1800"/>
                </a:p>
              </p:txBody>
            </p:sp>
            <p:sp>
              <p:nvSpPr>
                <p:cNvPr id="42047" name="Text Box 77"/>
                <p:cNvSpPr txBox="1">
                  <a:spLocks noChangeArrowheads="1"/>
                </p:cNvSpPr>
                <p:nvPr/>
              </p:nvSpPr>
              <p:spPr bwMode="auto">
                <a:xfrm>
                  <a:off x="1966" y="4111"/>
                  <a:ext cx="1828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fr-FR" altLang="fr-FR" sz="1800"/>
                    <a:t>1024 candidates / 512 flips</a:t>
                  </a:r>
                </a:p>
              </p:txBody>
            </p:sp>
          </p:grpSp>
        </p:grpSp>
        <p:sp>
          <p:nvSpPr>
            <p:cNvPr id="42042" name="Text Box 81"/>
            <p:cNvSpPr txBox="1">
              <a:spLocks noChangeArrowheads="1"/>
            </p:cNvSpPr>
            <p:nvPr/>
          </p:nvSpPr>
          <p:spPr bwMode="auto">
            <a:xfrm>
              <a:off x="3374" y="3161"/>
              <a:ext cx="644" cy="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6600"/>
                <a:t>…</a:t>
              </a:r>
            </a:p>
          </p:txBody>
        </p:sp>
      </p:grpSp>
      <p:grpSp>
        <p:nvGrpSpPr>
          <p:cNvPr id="26" name="Group 182"/>
          <p:cNvGrpSpPr>
            <a:grpSpLocks/>
          </p:cNvGrpSpPr>
          <p:nvPr/>
        </p:nvGrpSpPr>
        <p:grpSpPr bwMode="auto">
          <a:xfrm>
            <a:off x="433388" y="4157663"/>
            <a:ext cx="2816225" cy="549275"/>
            <a:chOff x="273" y="2619"/>
            <a:chExt cx="1774" cy="346"/>
          </a:xfrm>
        </p:grpSpPr>
        <p:pic>
          <p:nvPicPr>
            <p:cNvPr id="42039" name="Picture 176" descr="MMj03544720000[1]"/>
            <p:cNvPicPr>
              <a:picLocks noChangeAspect="1" noChangeArrowheads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" y="2619"/>
              <a:ext cx="318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040" name="Picture 177" descr="MMj03544720000[1]"/>
            <p:cNvPicPr>
              <a:picLocks noChangeAspect="1" noChangeArrowheads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9" y="2635"/>
              <a:ext cx="318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7" name="Group 181"/>
          <p:cNvGrpSpPr>
            <a:grpSpLocks/>
          </p:cNvGrpSpPr>
          <p:nvPr/>
        </p:nvGrpSpPr>
        <p:grpSpPr bwMode="auto">
          <a:xfrm>
            <a:off x="736600" y="2355850"/>
            <a:ext cx="6877050" cy="2027238"/>
            <a:chOff x="464" y="1484"/>
            <a:chExt cx="4332" cy="1277"/>
          </a:xfrm>
        </p:grpSpPr>
        <p:grpSp>
          <p:nvGrpSpPr>
            <p:cNvPr id="41992" name="Group 130"/>
            <p:cNvGrpSpPr>
              <a:grpSpLocks/>
            </p:cNvGrpSpPr>
            <p:nvPr/>
          </p:nvGrpSpPr>
          <p:grpSpPr bwMode="auto">
            <a:xfrm>
              <a:off x="780" y="1484"/>
              <a:ext cx="4016" cy="1277"/>
              <a:chOff x="1292" y="1772"/>
              <a:chExt cx="4016" cy="1277"/>
            </a:xfrm>
          </p:grpSpPr>
          <p:grpSp>
            <p:nvGrpSpPr>
              <p:cNvPr id="41995" name="Group 86"/>
              <p:cNvGrpSpPr>
                <a:grpSpLocks/>
              </p:cNvGrpSpPr>
              <p:nvPr/>
            </p:nvGrpSpPr>
            <p:grpSpPr bwMode="auto">
              <a:xfrm>
                <a:off x="1440" y="1772"/>
                <a:ext cx="1104" cy="840"/>
                <a:chOff x="216" y="3188"/>
                <a:chExt cx="1104" cy="840"/>
              </a:xfrm>
            </p:grpSpPr>
            <p:pic>
              <p:nvPicPr>
                <p:cNvPr id="42020" name="Picture 87" descr="MCj02509340000[1]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00" y="3355"/>
                  <a:ext cx="336" cy="5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42021" name="Group 88"/>
                <p:cNvGrpSpPr>
                  <a:grpSpLocks/>
                </p:cNvGrpSpPr>
                <p:nvPr/>
              </p:nvGrpSpPr>
              <p:grpSpPr bwMode="auto">
                <a:xfrm>
                  <a:off x="216" y="3188"/>
                  <a:ext cx="352" cy="840"/>
                  <a:chOff x="2344" y="2792"/>
                  <a:chExt cx="352" cy="840"/>
                </a:xfrm>
              </p:grpSpPr>
              <p:grpSp>
                <p:nvGrpSpPr>
                  <p:cNvPr id="42031" name="Group 89"/>
                  <p:cNvGrpSpPr>
                    <a:grpSpLocks/>
                  </p:cNvGrpSpPr>
                  <p:nvPr/>
                </p:nvGrpSpPr>
                <p:grpSpPr bwMode="auto">
                  <a:xfrm>
                    <a:off x="2344" y="3184"/>
                    <a:ext cx="352" cy="152"/>
                    <a:chOff x="2344" y="3184"/>
                    <a:chExt cx="352" cy="152"/>
                  </a:xfrm>
                </p:grpSpPr>
                <p:sp>
                  <p:nvSpPr>
                    <p:cNvPr id="42037" name="Line 9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344" y="3184"/>
                      <a:ext cx="176" cy="152"/>
                    </a:xfrm>
                    <a:prstGeom prst="line">
                      <a:avLst/>
                    </a:prstGeom>
                    <a:no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2038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20" y="3184"/>
                      <a:ext cx="176" cy="152"/>
                    </a:xfrm>
                    <a:prstGeom prst="line">
                      <a:avLst/>
                    </a:prstGeom>
                    <a:no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42032" name="Group 92"/>
                  <p:cNvGrpSpPr>
                    <a:grpSpLocks/>
                  </p:cNvGrpSpPr>
                  <p:nvPr/>
                </p:nvGrpSpPr>
                <p:grpSpPr bwMode="auto">
                  <a:xfrm>
                    <a:off x="2344" y="2792"/>
                    <a:ext cx="352" cy="840"/>
                    <a:chOff x="2344" y="2792"/>
                    <a:chExt cx="352" cy="840"/>
                  </a:xfrm>
                </p:grpSpPr>
                <p:sp>
                  <p:nvSpPr>
                    <p:cNvPr id="42033" name="Line 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20" y="3080"/>
                      <a:ext cx="0" cy="392"/>
                    </a:xfrm>
                    <a:prstGeom prst="line">
                      <a:avLst/>
                    </a:prstGeom>
                    <a:no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2034" name="Line 9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344" y="3480"/>
                      <a:ext cx="176" cy="152"/>
                    </a:xfrm>
                    <a:prstGeom prst="line">
                      <a:avLst/>
                    </a:prstGeom>
                    <a:no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2035" name="Line 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20" y="3480"/>
                      <a:ext cx="176" cy="152"/>
                    </a:xfrm>
                    <a:prstGeom prst="line">
                      <a:avLst/>
                    </a:prstGeom>
                    <a:no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2036" name="Oval 9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2792"/>
                      <a:ext cx="312" cy="296"/>
                    </a:xfrm>
                    <a:prstGeom prst="ellipse">
                      <a:avLst/>
                    </a:prstGeom>
                    <a:no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US" altLang="fr-FR" sz="1800"/>
                    </a:p>
                  </p:txBody>
                </p:sp>
              </p:grpSp>
            </p:grpSp>
            <p:grpSp>
              <p:nvGrpSpPr>
                <p:cNvPr id="42022" name="Group 97"/>
                <p:cNvGrpSpPr>
                  <a:grpSpLocks/>
                </p:cNvGrpSpPr>
                <p:nvPr/>
              </p:nvGrpSpPr>
              <p:grpSpPr bwMode="auto">
                <a:xfrm>
                  <a:off x="968" y="3188"/>
                  <a:ext cx="352" cy="840"/>
                  <a:chOff x="2344" y="2792"/>
                  <a:chExt cx="352" cy="840"/>
                </a:xfrm>
              </p:grpSpPr>
              <p:grpSp>
                <p:nvGrpSpPr>
                  <p:cNvPr id="42023" name="Group 98"/>
                  <p:cNvGrpSpPr>
                    <a:grpSpLocks/>
                  </p:cNvGrpSpPr>
                  <p:nvPr/>
                </p:nvGrpSpPr>
                <p:grpSpPr bwMode="auto">
                  <a:xfrm>
                    <a:off x="2344" y="3184"/>
                    <a:ext cx="352" cy="152"/>
                    <a:chOff x="2344" y="3184"/>
                    <a:chExt cx="352" cy="152"/>
                  </a:xfrm>
                </p:grpSpPr>
                <p:sp>
                  <p:nvSpPr>
                    <p:cNvPr id="42029" name="Line 9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344" y="3184"/>
                      <a:ext cx="176" cy="152"/>
                    </a:xfrm>
                    <a:prstGeom prst="line">
                      <a:avLst/>
                    </a:prstGeom>
                    <a:no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2030" name="Line 1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20" y="3184"/>
                      <a:ext cx="176" cy="152"/>
                    </a:xfrm>
                    <a:prstGeom prst="line">
                      <a:avLst/>
                    </a:prstGeom>
                    <a:no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42024" name="Group 101"/>
                  <p:cNvGrpSpPr>
                    <a:grpSpLocks/>
                  </p:cNvGrpSpPr>
                  <p:nvPr/>
                </p:nvGrpSpPr>
                <p:grpSpPr bwMode="auto">
                  <a:xfrm>
                    <a:off x="2344" y="2792"/>
                    <a:ext cx="352" cy="840"/>
                    <a:chOff x="2344" y="2792"/>
                    <a:chExt cx="352" cy="840"/>
                  </a:xfrm>
                </p:grpSpPr>
                <p:sp>
                  <p:nvSpPr>
                    <p:cNvPr id="42025" name="Line 10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20" y="3080"/>
                      <a:ext cx="0" cy="392"/>
                    </a:xfrm>
                    <a:prstGeom prst="line">
                      <a:avLst/>
                    </a:prstGeom>
                    <a:no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2026" name="Line 103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344" y="3480"/>
                      <a:ext cx="176" cy="152"/>
                    </a:xfrm>
                    <a:prstGeom prst="line">
                      <a:avLst/>
                    </a:prstGeom>
                    <a:no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2027" name="Line 1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20" y="3480"/>
                      <a:ext cx="176" cy="152"/>
                    </a:xfrm>
                    <a:prstGeom prst="line">
                      <a:avLst/>
                    </a:prstGeom>
                    <a:no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2028" name="Oval 10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2792"/>
                      <a:ext cx="312" cy="296"/>
                    </a:xfrm>
                    <a:prstGeom prst="ellipse">
                      <a:avLst/>
                    </a:prstGeom>
                    <a:no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US" altLang="fr-FR" sz="1800"/>
                    </a:p>
                  </p:txBody>
                </p:sp>
              </p:grpSp>
            </p:grpSp>
          </p:grpSp>
          <p:grpSp>
            <p:nvGrpSpPr>
              <p:cNvPr id="41996" name="Group 106"/>
              <p:cNvGrpSpPr>
                <a:grpSpLocks/>
              </p:cNvGrpSpPr>
              <p:nvPr/>
            </p:nvGrpSpPr>
            <p:grpSpPr bwMode="auto">
              <a:xfrm>
                <a:off x="4144" y="1772"/>
                <a:ext cx="1104" cy="840"/>
                <a:chOff x="216" y="3188"/>
                <a:chExt cx="1104" cy="840"/>
              </a:xfrm>
            </p:grpSpPr>
            <p:pic>
              <p:nvPicPr>
                <p:cNvPr id="42001" name="Picture 107" descr="MCj02509340000[1]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00" y="3355"/>
                  <a:ext cx="336" cy="5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42002" name="Group 108"/>
                <p:cNvGrpSpPr>
                  <a:grpSpLocks/>
                </p:cNvGrpSpPr>
                <p:nvPr/>
              </p:nvGrpSpPr>
              <p:grpSpPr bwMode="auto">
                <a:xfrm>
                  <a:off x="216" y="3188"/>
                  <a:ext cx="352" cy="840"/>
                  <a:chOff x="2344" y="2792"/>
                  <a:chExt cx="352" cy="840"/>
                </a:xfrm>
              </p:grpSpPr>
              <p:grpSp>
                <p:nvGrpSpPr>
                  <p:cNvPr id="42012" name="Group 109"/>
                  <p:cNvGrpSpPr>
                    <a:grpSpLocks/>
                  </p:cNvGrpSpPr>
                  <p:nvPr/>
                </p:nvGrpSpPr>
                <p:grpSpPr bwMode="auto">
                  <a:xfrm>
                    <a:off x="2344" y="3184"/>
                    <a:ext cx="352" cy="152"/>
                    <a:chOff x="2344" y="3184"/>
                    <a:chExt cx="352" cy="152"/>
                  </a:xfrm>
                </p:grpSpPr>
                <p:sp>
                  <p:nvSpPr>
                    <p:cNvPr id="42018" name="Line 11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344" y="3184"/>
                      <a:ext cx="176" cy="152"/>
                    </a:xfrm>
                    <a:prstGeom prst="line">
                      <a:avLst/>
                    </a:prstGeom>
                    <a:no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2019" name="Line 1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20" y="3184"/>
                      <a:ext cx="176" cy="152"/>
                    </a:xfrm>
                    <a:prstGeom prst="line">
                      <a:avLst/>
                    </a:prstGeom>
                    <a:no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42013" name="Group 112"/>
                  <p:cNvGrpSpPr>
                    <a:grpSpLocks/>
                  </p:cNvGrpSpPr>
                  <p:nvPr/>
                </p:nvGrpSpPr>
                <p:grpSpPr bwMode="auto">
                  <a:xfrm>
                    <a:off x="2344" y="2792"/>
                    <a:ext cx="352" cy="840"/>
                    <a:chOff x="2344" y="2792"/>
                    <a:chExt cx="352" cy="840"/>
                  </a:xfrm>
                </p:grpSpPr>
                <p:sp>
                  <p:nvSpPr>
                    <p:cNvPr id="42014" name="Line 1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20" y="3080"/>
                      <a:ext cx="0" cy="392"/>
                    </a:xfrm>
                    <a:prstGeom prst="line">
                      <a:avLst/>
                    </a:prstGeom>
                    <a:no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2015" name="Line 11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344" y="3480"/>
                      <a:ext cx="176" cy="152"/>
                    </a:xfrm>
                    <a:prstGeom prst="line">
                      <a:avLst/>
                    </a:prstGeom>
                    <a:no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2016" name="Line 1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20" y="3480"/>
                      <a:ext cx="176" cy="152"/>
                    </a:xfrm>
                    <a:prstGeom prst="line">
                      <a:avLst/>
                    </a:prstGeom>
                    <a:no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2017" name="Oval 1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2792"/>
                      <a:ext cx="312" cy="296"/>
                    </a:xfrm>
                    <a:prstGeom prst="ellipse">
                      <a:avLst/>
                    </a:prstGeom>
                    <a:no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US" altLang="fr-FR" sz="1800"/>
                    </a:p>
                  </p:txBody>
                </p:sp>
              </p:grpSp>
            </p:grpSp>
            <p:grpSp>
              <p:nvGrpSpPr>
                <p:cNvPr id="42003" name="Group 117"/>
                <p:cNvGrpSpPr>
                  <a:grpSpLocks/>
                </p:cNvGrpSpPr>
                <p:nvPr/>
              </p:nvGrpSpPr>
              <p:grpSpPr bwMode="auto">
                <a:xfrm>
                  <a:off x="968" y="3188"/>
                  <a:ext cx="352" cy="840"/>
                  <a:chOff x="2344" y="2792"/>
                  <a:chExt cx="352" cy="840"/>
                </a:xfrm>
              </p:grpSpPr>
              <p:grpSp>
                <p:nvGrpSpPr>
                  <p:cNvPr id="42004" name="Group 118"/>
                  <p:cNvGrpSpPr>
                    <a:grpSpLocks/>
                  </p:cNvGrpSpPr>
                  <p:nvPr/>
                </p:nvGrpSpPr>
                <p:grpSpPr bwMode="auto">
                  <a:xfrm>
                    <a:off x="2344" y="3184"/>
                    <a:ext cx="352" cy="152"/>
                    <a:chOff x="2344" y="3184"/>
                    <a:chExt cx="352" cy="152"/>
                  </a:xfrm>
                </p:grpSpPr>
                <p:sp>
                  <p:nvSpPr>
                    <p:cNvPr id="42010" name="Line 11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344" y="3184"/>
                      <a:ext cx="176" cy="152"/>
                    </a:xfrm>
                    <a:prstGeom prst="line">
                      <a:avLst/>
                    </a:prstGeom>
                    <a:no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2011" name="Line 1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20" y="3184"/>
                      <a:ext cx="176" cy="152"/>
                    </a:xfrm>
                    <a:prstGeom prst="line">
                      <a:avLst/>
                    </a:prstGeom>
                    <a:no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42005" name="Group 121"/>
                  <p:cNvGrpSpPr>
                    <a:grpSpLocks/>
                  </p:cNvGrpSpPr>
                  <p:nvPr/>
                </p:nvGrpSpPr>
                <p:grpSpPr bwMode="auto">
                  <a:xfrm>
                    <a:off x="2344" y="2792"/>
                    <a:ext cx="352" cy="840"/>
                    <a:chOff x="2344" y="2792"/>
                    <a:chExt cx="352" cy="840"/>
                  </a:xfrm>
                </p:grpSpPr>
                <p:sp>
                  <p:nvSpPr>
                    <p:cNvPr id="42006" name="Line 12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20" y="3080"/>
                      <a:ext cx="0" cy="392"/>
                    </a:xfrm>
                    <a:prstGeom prst="line">
                      <a:avLst/>
                    </a:prstGeom>
                    <a:no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2007" name="Line 123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344" y="3480"/>
                      <a:ext cx="176" cy="152"/>
                    </a:xfrm>
                    <a:prstGeom prst="line">
                      <a:avLst/>
                    </a:prstGeom>
                    <a:no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2008" name="Line 1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20" y="3480"/>
                      <a:ext cx="176" cy="152"/>
                    </a:xfrm>
                    <a:prstGeom prst="line">
                      <a:avLst/>
                    </a:prstGeom>
                    <a:no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2009" name="Oval 1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2792"/>
                      <a:ext cx="312" cy="296"/>
                    </a:xfrm>
                    <a:prstGeom prst="ellipse">
                      <a:avLst/>
                    </a:prstGeom>
                    <a:no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US" altLang="fr-FR" sz="1800"/>
                    </a:p>
                  </p:txBody>
                </p:sp>
              </p:grpSp>
            </p:grpSp>
          </p:grpSp>
          <p:grpSp>
            <p:nvGrpSpPr>
              <p:cNvPr id="41997" name="Group 126"/>
              <p:cNvGrpSpPr>
                <a:grpSpLocks/>
              </p:cNvGrpSpPr>
              <p:nvPr/>
            </p:nvGrpSpPr>
            <p:grpSpPr bwMode="auto">
              <a:xfrm>
                <a:off x="1292" y="2596"/>
                <a:ext cx="4016" cy="453"/>
                <a:chOff x="140" y="3908"/>
                <a:chExt cx="5480" cy="415"/>
              </a:xfrm>
            </p:grpSpPr>
            <p:sp>
              <p:nvSpPr>
                <p:cNvPr id="41999" name="AutoShape 127"/>
                <p:cNvSpPr>
                  <a:spLocks/>
                </p:cNvSpPr>
                <p:nvPr/>
              </p:nvSpPr>
              <p:spPr bwMode="auto">
                <a:xfrm rot="-5400000">
                  <a:off x="2756" y="1292"/>
                  <a:ext cx="248" cy="5480"/>
                </a:xfrm>
                <a:prstGeom prst="leftBrace">
                  <a:avLst>
                    <a:gd name="adj1" fmla="val 184140"/>
                    <a:gd name="adj2" fmla="val 50000"/>
                  </a:avLst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en-US" altLang="fr-FR" sz="1800"/>
                </a:p>
              </p:txBody>
            </p:sp>
            <p:sp>
              <p:nvSpPr>
                <p:cNvPr id="42000" name="Text Box 128"/>
                <p:cNvSpPr txBox="1">
                  <a:spLocks noChangeArrowheads="1"/>
                </p:cNvSpPr>
                <p:nvPr/>
              </p:nvSpPr>
              <p:spPr bwMode="auto">
                <a:xfrm>
                  <a:off x="1966" y="4111"/>
                  <a:ext cx="2385" cy="2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fr-FR" altLang="fr-FR" sz="1800"/>
                    <a:t>512 candidates / 256 flips</a:t>
                  </a:r>
                </a:p>
              </p:txBody>
            </p:sp>
          </p:grpSp>
          <p:sp>
            <p:nvSpPr>
              <p:cNvPr id="41998" name="Text Box 129"/>
              <p:cNvSpPr txBox="1">
                <a:spLocks noChangeArrowheads="1"/>
              </p:cNvSpPr>
              <p:nvPr/>
            </p:nvSpPr>
            <p:spPr bwMode="auto">
              <a:xfrm>
                <a:off x="3062" y="1977"/>
                <a:ext cx="644" cy="6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fr-FR" altLang="fr-FR" sz="6600"/>
                  <a:t>…</a:t>
                </a:r>
              </a:p>
            </p:txBody>
          </p:sp>
        </p:grpSp>
        <p:sp>
          <p:nvSpPr>
            <p:cNvPr id="41993" name="AutoShape 178"/>
            <p:cNvSpPr>
              <a:spLocks noChangeArrowheads="1"/>
            </p:cNvSpPr>
            <p:nvPr/>
          </p:nvSpPr>
          <p:spPr bwMode="auto">
            <a:xfrm rot="-2521576">
              <a:off x="464" y="2392"/>
              <a:ext cx="456" cy="168"/>
            </a:xfrm>
            <a:prstGeom prst="rightArrow">
              <a:avLst>
                <a:gd name="adj1" fmla="val 50000"/>
                <a:gd name="adj2" fmla="val 6785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fr-FR" sz="1800"/>
            </a:p>
          </p:txBody>
        </p:sp>
        <p:sp>
          <p:nvSpPr>
            <p:cNvPr id="41994" name="AutoShape 179"/>
            <p:cNvSpPr>
              <a:spLocks noChangeArrowheads="1"/>
            </p:cNvSpPr>
            <p:nvPr/>
          </p:nvSpPr>
          <p:spPr bwMode="auto">
            <a:xfrm rot="-5525019">
              <a:off x="1728" y="2370"/>
              <a:ext cx="278" cy="194"/>
            </a:xfrm>
            <a:prstGeom prst="rightArrow">
              <a:avLst>
                <a:gd name="adj1" fmla="val 50000"/>
                <a:gd name="adj2" fmla="val 3582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fr-FR" sz="1800"/>
            </a:p>
          </p:txBody>
        </p:sp>
      </p:grpSp>
      <p:pic>
        <p:nvPicPr>
          <p:cNvPr id="43188" name="Picture 180" descr="MCj0280208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6688" y="1004888"/>
            <a:ext cx="1081087" cy="1379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3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3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37" descr="MCj0351973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3725" y="1987550"/>
            <a:ext cx="1011238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3" name="Picture 36" descr="MCj0351973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0825" y="1085850"/>
            <a:ext cx="1011238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>
          <a:xfrm>
            <a:off x="127000" y="58738"/>
            <a:ext cx="8890000" cy="914400"/>
          </a:xfrm>
        </p:spPr>
        <p:txBody>
          <a:bodyPr/>
          <a:lstStyle/>
          <a:p>
            <a:pPr algn="l" eaLnBrk="1" hangingPunct="1">
              <a:defRPr/>
            </a:pPr>
            <a:r>
              <a:rPr lang="fr-FR" alt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GRID 5000-based ‘</a:t>
            </a:r>
            <a:r>
              <a:rPr lang="fr-FR" altLang="fr-FR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Planetary</a:t>
            </a:r>
            <a:r>
              <a:rPr lang="fr-FR" alt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’ Model</a:t>
            </a:r>
          </a:p>
        </p:txBody>
      </p:sp>
      <p:pic>
        <p:nvPicPr>
          <p:cNvPr id="46085" name="Picture 5" descr="MCj0351973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3825" y="6313488"/>
            <a:ext cx="1011238" cy="54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6" name="Picture 7" descr="MCj0351973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0725" y="5530850"/>
            <a:ext cx="1011238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7" name="Picture 8" descr="MCj0351973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" y="6051550"/>
            <a:ext cx="1011238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8" name="Picture 9" descr="MCj0351973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25" y="4197350"/>
            <a:ext cx="1011238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9" name="Picture 10" descr="MCj0351973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" y="2825750"/>
            <a:ext cx="1011238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90" name="Picture 12" descr="MCj0351973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25" y="1162050"/>
            <a:ext cx="1011238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91" name="Picture 13" descr="MCj0351973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2763" y="4375150"/>
            <a:ext cx="1011237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92" name="Picture 15" descr="MCj0351973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8725" y="1276350"/>
            <a:ext cx="1011238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49" name="AutoShape 17"/>
          <p:cNvSpPr>
            <a:spLocks noChangeArrowheads="1"/>
          </p:cNvSpPr>
          <p:nvPr/>
        </p:nvSpPr>
        <p:spPr bwMode="auto">
          <a:xfrm>
            <a:off x="3708400" y="2755900"/>
            <a:ext cx="2578100" cy="26162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3817" y="16067"/>
                </a:moveTo>
                <a:cubicBezTo>
                  <a:pt x="5470" y="18258"/>
                  <a:pt x="8055" y="19547"/>
                  <a:pt x="10800" y="19547"/>
                </a:cubicBezTo>
                <a:cubicBezTo>
                  <a:pt x="15630" y="19547"/>
                  <a:pt x="19547" y="15630"/>
                  <a:pt x="19547" y="10800"/>
                </a:cubicBezTo>
                <a:cubicBezTo>
                  <a:pt x="19547" y="5969"/>
                  <a:pt x="15630" y="2053"/>
                  <a:pt x="10800" y="2053"/>
                </a:cubicBezTo>
                <a:cubicBezTo>
                  <a:pt x="5999" y="2052"/>
                  <a:pt x="2095" y="5922"/>
                  <a:pt x="2053" y="10722"/>
                </a:cubicBezTo>
                <a:lnTo>
                  <a:pt x="0" y="10704"/>
                </a:lnTo>
                <a:cubicBezTo>
                  <a:pt x="52" y="4777"/>
                  <a:pt x="4872" y="-1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6764"/>
                  <a:pt x="16764" y="21600"/>
                  <a:pt x="10800" y="21600"/>
                </a:cubicBezTo>
                <a:cubicBezTo>
                  <a:pt x="7411" y="21600"/>
                  <a:pt x="4219" y="20009"/>
                  <a:pt x="2178" y="17304"/>
                </a:cubicBezTo>
                <a:lnTo>
                  <a:pt x="22" y="18930"/>
                </a:lnTo>
                <a:lnTo>
                  <a:pt x="752" y="13711"/>
                </a:lnTo>
                <a:lnTo>
                  <a:pt x="5972" y="14441"/>
                </a:lnTo>
                <a:lnTo>
                  <a:pt x="3817" y="16067"/>
                </a:lnTo>
                <a:close/>
              </a:path>
            </a:pathLst>
          </a:custGeom>
          <a:gradFill rotWithShape="1">
            <a:gsLst>
              <a:gs pos="0">
                <a:srgbClr val="FFFF00"/>
              </a:gs>
              <a:gs pos="100000">
                <a:srgbClr val="FF00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pic>
        <p:nvPicPr>
          <p:cNvPr id="46094" name="Picture 18" descr="MCj0307906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588" y="3367088"/>
            <a:ext cx="1392237" cy="139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51" name="AutoShape 19"/>
          <p:cNvSpPr>
            <a:spLocks noChangeArrowheads="1"/>
          </p:cNvSpPr>
          <p:nvPr/>
        </p:nvSpPr>
        <p:spPr bwMode="auto">
          <a:xfrm>
            <a:off x="5473700" y="2882900"/>
            <a:ext cx="1519238" cy="901700"/>
          </a:xfrm>
          <a:prstGeom prst="flowChartPreparat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400"/>
              <a:t>If (free node)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400"/>
              <a:t>DEPLOY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400"/>
              <a:t>Island Model</a:t>
            </a:r>
          </a:p>
        </p:txBody>
      </p:sp>
      <p:pic>
        <p:nvPicPr>
          <p:cNvPr id="44052" name="Picture 20" descr="MCj0323379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5300" y="3043238"/>
            <a:ext cx="714375" cy="1049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53" name="AutoShape 21"/>
          <p:cNvSpPr>
            <a:spLocks/>
          </p:cNvSpPr>
          <p:nvPr/>
        </p:nvSpPr>
        <p:spPr bwMode="auto">
          <a:xfrm>
            <a:off x="6972300" y="4330700"/>
            <a:ext cx="2146300" cy="1752600"/>
          </a:xfrm>
          <a:prstGeom prst="borderCallout2">
            <a:avLst>
              <a:gd name="adj1" fmla="val 6523"/>
              <a:gd name="adj2" fmla="val -3551"/>
              <a:gd name="adj3" fmla="val 6523"/>
              <a:gd name="adj4" fmla="val -3921"/>
              <a:gd name="adj5" fmla="val -24639"/>
              <a:gd name="adj6" fmla="val -7102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/>
              <a:t>- Executables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/>
              <a:t>- Molecule File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/>
              <a:t>- Constraint Files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 b="1"/>
              <a:t>- Seeds List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 b="1"/>
              <a:t>- Taboo List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fr-FR" altLang="fr-FR" sz="1800"/>
              <a:t> </a:t>
            </a:r>
            <a:r>
              <a:rPr lang="fr-FR" altLang="fr-FR" sz="1800" i="1"/>
              <a:t>Operational Pars</a:t>
            </a:r>
          </a:p>
        </p:txBody>
      </p:sp>
      <p:pic>
        <p:nvPicPr>
          <p:cNvPr id="44054" name="Picture 2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4038" y="974725"/>
            <a:ext cx="2176462" cy="18478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55" name="Picture 23" descr="MCj0323379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7664263">
            <a:off x="6727031" y="1029494"/>
            <a:ext cx="796925" cy="104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56" name="AutoShape 24"/>
          <p:cNvSpPr>
            <a:spLocks/>
          </p:cNvSpPr>
          <p:nvPr/>
        </p:nvSpPr>
        <p:spPr bwMode="auto">
          <a:xfrm>
            <a:off x="2933700" y="1041400"/>
            <a:ext cx="2997200" cy="660400"/>
          </a:xfrm>
          <a:prstGeom prst="borderCallout2">
            <a:avLst>
              <a:gd name="adj1" fmla="val 17306"/>
              <a:gd name="adj2" fmla="val 102542"/>
              <a:gd name="adj3" fmla="val 17306"/>
              <a:gd name="adj4" fmla="val 112926"/>
              <a:gd name="adj5" fmla="val 61537"/>
              <a:gd name="adj6" fmla="val 123306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fr-FR" altLang="fr-FR" sz="1800"/>
              <a:t>Stablest Chromosomes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fr-FR" altLang="fr-FR" sz="1800"/>
              <a:t>Sampling Success Score</a:t>
            </a:r>
          </a:p>
        </p:txBody>
      </p:sp>
      <p:sp>
        <p:nvSpPr>
          <p:cNvPr id="44058" name="AutoShape 26"/>
          <p:cNvSpPr>
            <a:spLocks noChangeArrowheads="1"/>
          </p:cNvSpPr>
          <p:nvPr/>
        </p:nvSpPr>
        <p:spPr bwMode="auto">
          <a:xfrm>
            <a:off x="2422525" y="3124200"/>
            <a:ext cx="1803400" cy="889000"/>
          </a:xfrm>
          <a:prstGeom prst="flowChartOffpageConnector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800"/>
              <a:t>Solution Merger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800"/>
              <a:t>&amp; Clusterer</a:t>
            </a:r>
          </a:p>
        </p:txBody>
      </p:sp>
      <p:sp>
        <p:nvSpPr>
          <p:cNvPr id="44059" name="AutoShape 27"/>
          <p:cNvSpPr>
            <a:spLocks noChangeArrowheads="1"/>
          </p:cNvSpPr>
          <p:nvPr/>
        </p:nvSpPr>
        <p:spPr bwMode="auto">
          <a:xfrm>
            <a:off x="1012825" y="4559300"/>
            <a:ext cx="2286000" cy="1295400"/>
          </a:xfrm>
          <a:prstGeom prst="flowChartMagneticDisk">
            <a:avLst/>
          </a:prstGeom>
          <a:gradFill rotWithShape="1">
            <a:gsLst>
              <a:gs pos="0">
                <a:srgbClr val="FFFF00"/>
              </a:gs>
              <a:gs pos="100000">
                <a:srgbClr val="FF0000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800"/>
              <a:t>Conformer &amp; Cluster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800"/>
              <a:t>Database</a:t>
            </a:r>
          </a:p>
        </p:txBody>
      </p:sp>
      <p:cxnSp>
        <p:nvCxnSpPr>
          <p:cNvPr id="44060" name="AutoShape 28"/>
          <p:cNvCxnSpPr>
            <a:cxnSpLocks noChangeShapeType="1"/>
            <a:stCxn id="44058" idx="2"/>
            <a:endCxn id="44059" idx="1"/>
          </p:cNvCxnSpPr>
          <p:nvPr/>
        </p:nvCxnSpPr>
        <p:spPr bwMode="auto">
          <a:xfrm rot="5400000">
            <a:off x="2466975" y="3702050"/>
            <a:ext cx="546100" cy="116840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4061" name="AutoShape 29"/>
          <p:cNvSpPr>
            <a:spLocks noChangeArrowheads="1"/>
          </p:cNvSpPr>
          <p:nvPr/>
        </p:nvSpPr>
        <p:spPr bwMode="auto">
          <a:xfrm>
            <a:off x="3556000" y="5156200"/>
            <a:ext cx="2857500" cy="749300"/>
          </a:xfrm>
          <a:prstGeom prst="flowChartAlternateProcess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800"/>
              <a:t>‘Panspermia’ policy center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800" i="1"/>
              <a:t>‘recent’ clusters: seeds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800" i="1"/>
              <a:t>‘old’ clusters: taboo</a:t>
            </a:r>
          </a:p>
        </p:txBody>
      </p:sp>
      <p:cxnSp>
        <p:nvCxnSpPr>
          <p:cNvPr id="44063" name="AutoShape 31"/>
          <p:cNvCxnSpPr>
            <a:cxnSpLocks noChangeShapeType="1"/>
            <a:stCxn id="44059" idx="3"/>
            <a:endCxn id="44061" idx="1"/>
          </p:cNvCxnSpPr>
          <p:nvPr/>
        </p:nvCxnSpPr>
        <p:spPr bwMode="auto">
          <a:xfrm rot="5400000" flipH="1" flipV="1">
            <a:off x="2693988" y="4992687"/>
            <a:ext cx="323850" cy="1400175"/>
          </a:xfrm>
          <a:prstGeom prst="bentConnector4">
            <a:avLst>
              <a:gd name="adj1" fmla="val -70588"/>
              <a:gd name="adj2" fmla="val 90815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064" name="AutoShape 32"/>
          <p:cNvCxnSpPr>
            <a:cxnSpLocks noChangeShapeType="1"/>
            <a:stCxn id="44061" idx="3"/>
            <a:endCxn id="44051" idx="0"/>
          </p:cNvCxnSpPr>
          <p:nvPr/>
        </p:nvCxnSpPr>
        <p:spPr bwMode="auto">
          <a:xfrm flipH="1" flipV="1">
            <a:off x="6234113" y="2882900"/>
            <a:ext cx="179387" cy="2647950"/>
          </a:xfrm>
          <a:prstGeom prst="bentConnector4">
            <a:avLst>
              <a:gd name="adj1" fmla="val -449556"/>
              <a:gd name="adj2" fmla="val 108634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4066" name="AutoShape 34"/>
          <p:cNvSpPr>
            <a:spLocks noChangeArrowheads="1"/>
          </p:cNvSpPr>
          <p:nvPr/>
        </p:nvSpPr>
        <p:spPr bwMode="auto">
          <a:xfrm>
            <a:off x="968375" y="1816100"/>
            <a:ext cx="2374900" cy="965200"/>
          </a:xfrm>
          <a:prstGeom prst="flowChartMagneticDisk">
            <a:avLst/>
          </a:prstGeom>
          <a:solidFill>
            <a:srgbClr val="FF33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800"/>
              <a:t>Sampling Success </a:t>
            </a:r>
            <a:r>
              <a:rPr lang="fr-FR" altLang="fr-FR" sz="1800" i="1"/>
              <a:t>vs.</a:t>
            </a:r>
            <a:endParaRPr lang="fr-FR" altLang="fr-FR" sz="180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800"/>
              <a:t>Operational Pars</a:t>
            </a:r>
          </a:p>
        </p:txBody>
      </p:sp>
      <p:pic>
        <p:nvPicPr>
          <p:cNvPr id="46108" name="Picture 38" descr="MCj0351973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0825" y="3143250"/>
            <a:ext cx="1011238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4072" name="AutoShape 40"/>
          <p:cNvCxnSpPr>
            <a:cxnSpLocks noChangeShapeType="1"/>
            <a:stCxn id="44071" idx="3"/>
            <a:endCxn id="44051" idx="0"/>
          </p:cNvCxnSpPr>
          <p:nvPr/>
        </p:nvCxnSpPr>
        <p:spPr bwMode="auto">
          <a:xfrm>
            <a:off x="5930900" y="2438400"/>
            <a:ext cx="303213" cy="444500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4074" name="AutoShape 42"/>
          <p:cNvSpPr>
            <a:spLocks noChangeArrowheads="1"/>
          </p:cNvSpPr>
          <p:nvPr/>
        </p:nvSpPr>
        <p:spPr bwMode="auto">
          <a:xfrm>
            <a:off x="4546600" y="3860800"/>
            <a:ext cx="2641600" cy="1244600"/>
          </a:xfrm>
          <a:prstGeom prst="flowChartOffpageConnector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800"/>
              <a:t>Stop:</a:t>
            </a:r>
          </a:p>
          <a:p>
            <a:pPr algn="ctr" eaLnBrk="1" hangingPunct="1">
              <a:spcBef>
                <a:spcPct val="0"/>
              </a:spcBef>
              <a:buFont typeface="Wingdings" pitchFamily="2" charset="2"/>
              <a:buChar char="Ø"/>
            </a:pPr>
            <a:r>
              <a:rPr lang="fr-FR" altLang="fr-FR" sz="1800"/>
              <a:t>max. ‘Mission Nr.’</a:t>
            </a:r>
          </a:p>
          <a:p>
            <a:pPr algn="ctr" eaLnBrk="1" hangingPunct="1">
              <a:spcBef>
                <a:spcPct val="0"/>
              </a:spcBef>
              <a:buFont typeface="Wingdings" pitchFamily="2" charset="2"/>
              <a:buChar char="Ø"/>
            </a:pPr>
            <a:r>
              <a:rPr lang="fr-FR" altLang="fr-FR" sz="1800"/>
              <a:t> no new clusters since</a:t>
            </a:r>
          </a:p>
          <a:p>
            <a:pPr algn="ctr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fr-FR" altLang="fr-FR" sz="1800"/>
              <a:t>N ‘missions’</a:t>
            </a:r>
          </a:p>
        </p:txBody>
      </p:sp>
      <p:cxnSp>
        <p:nvCxnSpPr>
          <p:cNvPr id="44075" name="AutoShape 43"/>
          <p:cNvCxnSpPr>
            <a:cxnSpLocks noChangeShapeType="1"/>
            <a:stCxn id="44059" idx="1"/>
            <a:endCxn id="44074" idx="1"/>
          </p:cNvCxnSpPr>
          <p:nvPr/>
        </p:nvCxnSpPr>
        <p:spPr bwMode="auto">
          <a:xfrm rot="-5400000">
            <a:off x="3313113" y="3325812"/>
            <a:ext cx="76200" cy="2390775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4077" name="Text Box 45"/>
          <p:cNvSpPr txBox="1">
            <a:spLocks noChangeArrowheads="1"/>
          </p:cNvSpPr>
          <p:nvPr/>
        </p:nvSpPr>
        <p:spPr bwMode="auto">
          <a:xfrm>
            <a:off x="7143750" y="6440488"/>
            <a:ext cx="1949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 b="1"/>
              <a:t>www.grid5000.fr</a:t>
            </a:r>
          </a:p>
        </p:txBody>
      </p:sp>
      <p:cxnSp>
        <p:nvCxnSpPr>
          <p:cNvPr id="44078" name="AutoShape 46"/>
          <p:cNvCxnSpPr>
            <a:cxnSpLocks noChangeShapeType="1"/>
            <a:stCxn id="44058" idx="0"/>
            <a:endCxn id="44066" idx="3"/>
          </p:cNvCxnSpPr>
          <p:nvPr/>
        </p:nvCxnSpPr>
        <p:spPr bwMode="auto">
          <a:xfrm rot="5400000" flipH="1">
            <a:off x="2568575" y="2368550"/>
            <a:ext cx="342900" cy="116840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079" name="AutoShape 47"/>
          <p:cNvCxnSpPr>
            <a:cxnSpLocks noChangeShapeType="1"/>
            <a:stCxn id="44066" idx="4"/>
            <a:endCxn id="44071" idx="1"/>
          </p:cNvCxnSpPr>
          <p:nvPr/>
        </p:nvCxnSpPr>
        <p:spPr bwMode="auto">
          <a:xfrm>
            <a:off x="3343275" y="2298700"/>
            <a:ext cx="593725" cy="13970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4071" name="AutoShape 39"/>
          <p:cNvSpPr>
            <a:spLocks noChangeArrowheads="1"/>
          </p:cNvSpPr>
          <p:nvPr/>
        </p:nvSpPr>
        <p:spPr bwMode="auto">
          <a:xfrm>
            <a:off x="3937000" y="2057400"/>
            <a:ext cx="1993900" cy="762000"/>
          </a:xfrm>
          <a:prstGeom prst="flowChartAlternateProcess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800"/>
              <a:t>Operational Pars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800"/>
              <a:t>Selector</a:t>
            </a:r>
          </a:p>
        </p:txBody>
      </p:sp>
      <p:pic>
        <p:nvPicPr>
          <p:cNvPr id="44080" name="Picture 48" descr="MCj0323379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8155278">
            <a:off x="6972300" y="3144838"/>
            <a:ext cx="714375" cy="1049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81" name="Picture 4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10150"/>
            <a:ext cx="2176463" cy="18478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82" name="Picture 50" descr="MCj0323379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25" y="5727700"/>
            <a:ext cx="796925" cy="104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83" name="AutoShape 51"/>
          <p:cNvSpPr>
            <a:spLocks noChangeArrowheads="1"/>
          </p:cNvSpPr>
          <p:nvPr/>
        </p:nvSpPr>
        <p:spPr bwMode="auto">
          <a:xfrm>
            <a:off x="0" y="2959100"/>
            <a:ext cx="4076700" cy="2552700"/>
          </a:xfrm>
          <a:prstGeom prst="irregularSeal2">
            <a:avLst/>
          </a:prstGeom>
          <a:gradFill rotWithShape="1">
            <a:gsLst>
              <a:gs pos="0">
                <a:srgbClr val="FFFF00"/>
              </a:gs>
              <a:gs pos="100000">
                <a:srgbClr val="FF33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44084" name="AutoShape 52"/>
          <p:cNvSpPr>
            <a:spLocks noChangeArrowheads="1"/>
          </p:cNvSpPr>
          <p:nvPr/>
        </p:nvSpPr>
        <p:spPr bwMode="auto">
          <a:xfrm>
            <a:off x="12700" y="2971800"/>
            <a:ext cx="4076700" cy="2552700"/>
          </a:xfrm>
          <a:prstGeom prst="irregularSeal2">
            <a:avLst/>
          </a:prstGeom>
          <a:gradFill rotWithShape="1">
            <a:gsLst>
              <a:gs pos="0">
                <a:srgbClr val="FFFF00"/>
              </a:gs>
              <a:gs pos="100000">
                <a:srgbClr val="FF33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5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44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440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44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59259E-6 L 0.0875 -0.28703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44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00" y="-144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7037E-6 L -0.47917 0.22222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440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000" y="111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6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7037E-6 L -0.68889 0.38519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440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400" y="193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6"/>
                                            </p:cond>
                                          </p:stCondLst>
                                        </p:cTn>
                                        <p:tgtEl>
                                          <p:spTgt spid="44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4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4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9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97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72 0.00856 L 0.07222 -0.28588 " pathEditMode="relative" rAng="0" ptsTypes="AA">
                                      <p:cBhvr>
                                        <p:cTn id="98" dur="2000" fill="hold"/>
                                        <p:tgtEl>
                                          <p:spTgt spid="440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00" y="-147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7"/>
                                            </p:cond>
                                          </p:stCondLst>
                                        </p:cTn>
                                        <p:tgtEl>
                                          <p:spTgt spid="44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10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4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4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0"/>
                                            </p:cond>
                                          </p:stCondLst>
                                        </p:cTn>
                                        <p:tgtEl>
                                          <p:spTgt spid="44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0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4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4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5"/>
                                            </p:cond>
                                          </p:stCondLst>
                                        </p:cTn>
                                        <p:tgtEl>
                                          <p:spTgt spid="44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9" grpId="0" animBg="1"/>
      <p:bldP spid="44049" grpId="1" animBg="1"/>
      <p:bldP spid="44051" grpId="0" animBg="1"/>
      <p:bldP spid="44053" grpId="0" animBg="1"/>
      <p:bldP spid="44056" grpId="0" animBg="1"/>
      <p:bldP spid="44058" grpId="0" animBg="1"/>
      <p:bldP spid="44059" grpId="0" animBg="1"/>
      <p:bldP spid="44061" grpId="0" animBg="1"/>
      <p:bldP spid="44066" grpId="0" animBg="1"/>
      <p:bldP spid="44074" grpId="0" animBg="1"/>
      <p:bldP spid="44077" grpId="0"/>
      <p:bldP spid="44071" grpId="0" animBg="1"/>
      <p:bldP spid="44083" grpId="0" animBg="1"/>
      <p:bldP spid="4408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Image 29" descr="crossFr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763"/>
          <a:stretch>
            <a:fillRect/>
          </a:stretch>
        </p:blipFill>
        <p:spPr bwMode="auto">
          <a:xfrm>
            <a:off x="931863" y="1808163"/>
            <a:ext cx="2374900" cy="334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Image 31" descr="crossFr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61" r="35464"/>
          <a:stretch>
            <a:fillRect/>
          </a:stretch>
        </p:blipFill>
        <p:spPr bwMode="auto">
          <a:xfrm>
            <a:off x="3519488" y="1822450"/>
            <a:ext cx="2019300" cy="334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Image 32" descr="crossFr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56"/>
          <a:stretch>
            <a:fillRect/>
          </a:stretch>
        </p:blipFill>
        <p:spPr bwMode="auto">
          <a:xfrm>
            <a:off x="5816600" y="1797050"/>
            <a:ext cx="2252663" cy="334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Flèche droite rayée 33"/>
          <p:cNvSpPr/>
          <p:nvPr/>
        </p:nvSpPr>
        <p:spPr>
          <a:xfrm rot="3653421">
            <a:off x="1977232" y="2375693"/>
            <a:ext cx="469900" cy="176213"/>
          </a:xfrm>
          <a:prstGeom prst="striped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4400"/>
          </a:p>
        </p:txBody>
      </p:sp>
      <p:sp>
        <p:nvSpPr>
          <p:cNvPr id="35" name="Flèche droite rayée 34"/>
          <p:cNvSpPr/>
          <p:nvPr/>
        </p:nvSpPr>
        <p:spPr>
          <a:xfrm rot="10548652">
            <a:off x="2316163" y="3713163"/>
            <a:ext cx="385762" cy="215900"/>
          </a:xfrm>
          <a:prstGeom prst="striped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4400"/>
          </a:p>
        </p:txBody>
      </p:sp>
      <p:sp>
        <p:nvSpPr>
          <p:cNvPr id="36" name="Flèche en arc 35"/>
          <p:cNvSpPr/>
          <p:nvPr/>
        </p:nvSpPr>
        <p:spPr>
          <a:xfrm rot="7917316" flipH="1">
            <a:off x="4945063" y="3794125"/>
            <a:ext cx="1203325" cy="949325"/>
          </a:xfrm>
          <a:prstGeom prst="circular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4400">
              <a:solidFill>
                <a:schemeClr val="tx1"/>
              </a:solidFill>
            </a:endParaRPr>
          </a:p>
        </p:txBody>
      </p:sp>
      <p:sp>
        <p:nvSpPr>
          <p:cNvPr id="37" name="ZoneTexte 36"/>
          <p:cNvSpPr txBox="1">
            <a:spLocks noChangeArrowheads="1"/>
          </p:cNvSpPr>
          <p:nvPr/>
        </p:nvSpPr>
        <p:spPr bwMode="auto">
          <a:xfrm>
            <a:off x="1408113" y="1990725"/>
            <a:ext cx="3968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3600"/>
              <a:t>F</a:t>
            </a:r>
          </a:p>
        </p:txBody>
      </p:sp>
      <p:sp>
        <p:nvSpPr>
          <p:cNvPr id="38" name="ZoneTexte 37"/>
          <p:cNvSpPr txBox="1">
            <a:spLocks noChangeArrowheads="1"/>
          </p:cNvSpPr>
          <p:nvPr/>
        </p:nvSpPr>
        <p:spPr bwMode="auto">
          <a:xfrm>
            <a:off x="1408113" y="2959100"/>
            <a:ext cx="51276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3600"/>
              <a:t>F’</a:t>
            </a:r>
          </a:p>
        </p:txBody>
      </p:sp>
      <p:sp>
        <p:nvSpPr>
          <p:cNvPr id="39" name="ZoneTexte 38"/>
          <p:cNvSpPr txBox="1">
            <a:spLocks noChangeArrowheads="1"/>
          </p:cNvSpPr>
          <p:nvPr/>
        </p:nvSpPr>
        <p:spPr bwMode="auto">
          <a:xfrm>
            <a:off x="2516188" y="2212975"/>
            <a:ext cx="3270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3600"/>
              <a:t>f</a:t>
            </a:r>
          </a:p>
        </p:txBody>
      </p:sp>
      <p:sp>
        <p:nvSpPr>
          <p:cNvPr id="40" name="ZoneTexte 39"/>
          <p:cNvSpPr txBox="1">
            <a:spLocks noChangeArrowheads="1"/>
          </p:cNvSpPr>
          <p:nvPr/>
        </p:nvSpPr>
        <p:spPr bwMode="auto">
          <a:xfrm>
            <a:off x="1992313" y="4079875"/>
            <a:ext cx="4286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3600"/>
              <a:t>f'</a:t>
            </a:r>
          </a:p>
        </p:txBody>
      </p:sp>
      <p:sp>
        <p:nvSpPr>
          <p:cNvPr id="41" name="ZoneTexte 40"/>
          <p:cNvSpPr txBox="1">
            <a:spLocks noChangeArrowheads="1"/>
          </p:cNvSpPr>
          <p:nvPr/>
        </p:nvSpPr>
        <p:spPr bwMode="auto">
          <a:xfrm>
            <a:off x="4137025" y="1992313"/>
            <a:ext cx="3968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3600"/>
              <a:t>F</a:t>
            </a:r>
          </a:p>
        </p:txBody>
      </p:sp>
      <p:sp>
        <p:nvSpPr>
          <p:cNvPr id="42" name="ZoneTexte 41"/>
          <p:cNvSpPr txBox="1">
            <a:spLocks noChangeArrowheads="1"/>
          </p:cNvSpPr>
          <p:nvPr/>
        </p:nvSpPr>
        <p:spPr bwMode="auto">
          <a:xfrm>
            <a:off x="6156325" y="1987550"/>
            <a:ext cx="3968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3600"/>
              <a:t>F</a:t>
            </a:r>
          </a:p>
        </p:txBody>
      </p:sp>
      <p:sp>
        <p:nvSpPr>
          <p:cNvPr id="43" name="ZoneTexte 42"/>
          <p:cNvSpPr txBox="1">
            <a:spLocks noChangeArrowheads="1"/>
          </p:cNvSpPr>
          <p:nvPr/>
        </p:nvSpPr>
        <p:spPr bwMode="auto">
          <a:xfrm>
            <a:off x="4738688" y="3960813"/>
            <a:ext cx="4286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3600"/>
              <a:t>f'</a:t>
            </a:r>
          </a:p>
        </p:txBody>
      </p:sp>
      <p:sp>
        <p:nvSpPr>
          <p:cNvPr id="44" name="ZoneTexte 43"/>
          <p:cNvSpPr txBox="1">
            <a:spLocks noChangeArrowheads="1"/>
          </p:cNvSpPr>
          <p:nvPr/>
        </p:nvSpPr>
        <p:spPr bwMode="auto">
          <a:xfrm>
            <a:off x="7280275" y="2106613"/>
            <a:ext cx="4286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3600"/>
              <a:t>f'</a:t>
            </a:r>
          </a:p>
        </p:txBody>
      </p:sp>
      <p:sp>
        <p:nvSpPr>
          <p:cNvPr id="45" name="Flèche droite rayée 44"/>
          <p:cNvSpPr/>
          <p:nvPr/>
        </p:nvSpPr>
        <p:spPr>
          <a:xfrm>
            <a:off x="3071813" y="2620963"/>
            <a:ext cx="668337" cy="630237"/>
          </a:xfrm>
          <a:prstGeom prst="stripedRightArrow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/>
              <a:t>a</a:t>
            </a:r>
          </a:p>
        </p:txBody>
      </p:sp>
      <p:sp>
        <p:nvSpPr>
          <p:cNvPr id="46" name="Flèche droite rayée 45"/>
          <p:cNvSpPr/>
          <p:nvPr/>
        </p:nvSpPr>
        <p:spPr>
          <a:xfrm>
            <a:off x="5173663" y="2630488"/>
            <a:ext cx="668337" cy="630237"/>
          </a:xfrm>
          <a:prstGeom prst="stripedRightArrow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/>
              <a:t>b</a:t>
            </a:r>
          </a:p>
        </p:txBody>
      </p:sp>
      <p:cxnSp>
        <p:nvCxnSpPr>
          <p:cNvPr id="47" name="Connecteur droit 46"/>
          <p:cNvCxnSpPr/>
          <p:nvPr/>
        </p:nvCxnSpPr>
        <p:spPr>
          <a:xfrm rot="5400000">
            <a:off x="4449762" y="3344863"/>
            <a:ext cx="989013" cy="2063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Espace réservé du contenu 2"/>
          <p:cNvSpPr>
            <a:spLocks noGrp="1"/>
          </p:cNvSpPr>
          <p:nvPr>
            <p:ph idx="1"/>
          </p:nvPr>
        </p:nvSpPr>
        <p:spPr>
          <a:xfrm>
            <a:off x="52388" y="5573713"/>
            <a:ext cx="9002712" cy="1519237"/>
          </a:xfrm>
        </p:spPr>
        <p:txBody>
          <a:bodyPr>
            <a:normAutofit/>
          </a:bodyPr>
          <a:lstStyle/>
          <a:p>
            <a:pPr algn="just"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fragments are not bound, a putative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favorable contact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used instead of the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bond!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" name="Rectangle à coins arrondis 48"/>
          <p:cNvSpPr/>
          <p:nvPr/>
        </p:nvSpPr>
        <p:spPr>
          <a:xfrm>
            <a:off x="6337300" y="3019425"/>
            <a:ext cx="2806700" cy="2509838"/>
          </a:xfrm>
          <a:prstGeom prst="wedgeRoundRectCallout">
            <a:avLst>
              <a:gd name="adj1" fmla="val -68872"/>
              <a:gd name="adj2" fmla="val 968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DockC</a:t>
            </a:r>
            <a:r>
              <a:rPr lang="en-US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return first clash-free pose out of T trials</a:t>
            </a:r>
          </a:p>
          <a:p>
            <a:pPr algn="ctr">
              <a:defRPr/>
            </a:pPr>
            <a:r>
              <a:rPr lang="en-US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DockE</a:t>
            </a:r>
            <a:r>
              <a:rPr lang="en-US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return best energy pose out of T trials</a:t>
            </a:r>
          </a:p>
          <a:p>
            <a:pPr algn="ctr">
              <a:defRPr/>
            </a:pP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itre 1"/>
          <p:cNvSpPr>
            <a:spLocks noGrp="1"/>
          </p:cNvSpPr>
          <p:nvPr>
            <p:ph type="title"/>
          </p:nvPr>
        </p:nvSpPr>
        <p:spPr>
          <a:xfrm>
            <a:off x="0" y="88900"/>
            <a:ext cx="9144000" cy="1017588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Essential: you do not NEED to stick to torsions: Genetic Operators in Fully Flexible Mode (S4MPLE)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0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 animBg="1"/>
      <p:bldP spid="46" grpId="0" animBg="1"/>
      <p:bldP spid="48" grpId="0" build="p" bldLvl="2"/>
      <p:bldP spid="49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1275"/>
            <a:ext cx="8229600" cy="990600"/>
          </a:xfrm>
        </p:spPr>
        <p:txBody>
          <a:bodyPr/>
          <a:lstStyle/>
          <a:p>
            <a:pPr algn="l">
              <a:defRPr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Evolutionary Computing allows a unified approach to conformational sampling…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4" name="Flèche à quatre pointes 3"/>
          <p:cNvSpPr/>
          <p:nvPr/>
        </p:nvSpPr>
        <p:spPr bwMode="auto">
          <a:xfrm rot="18900000">
            <a:off x="3692592" y="2933293"/>
            <a:ext cx="1800000" cy="1800000"/>
          </a:xfrm>
          <a:prstGeom prst="quadArrow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0000" tIns="46800" rIns="90000" bIns="46800">
            <a:spAutoFit/>
          </a:bodyPr>
          <a:lstStyle/>
          <a:p>
            <a:pPr algn="ctr">
              <a:defRPr/>
            </a:pPr>
            <a:r>
              <a:rPr lang="en-US" sz="2000" b="1" dirty="0"/>
              <a:t>S4MPLE</a:t>
            </a:r>
            <a:endParaRPr lang="en-US" sz="2400" b="1" dirty="0">
              <a:solidFill>
                <a:schemeClr val="tx1"/>
              </a:solidFill>
            </a:endParaRPr>
          </a:p>
        </p:txBody>
      </p:sp>
      <p:grpSp>
        <p:nvGrpSpPr>
          <p:cNvPr id="17" name="Groupe 16"/>
          <p:cNvGrpSpPr>
            <a:grpSpLocks/>
          </p:cNvGrpSpPr>
          <p:nvPr/>
        </p:nvGrpSpPr>
        <p:grpSpPr bwMode="auto">
          <a:xfrm>
            <a:off x="5265738" y="2060575"/>
            <a:ext cx="3552825" cy="1747838"/>
            <a:chOff x="5265754" y="3113473"/>
            <a:chExt cx="3553505" cy="1746554"/>
          </a:xfrm>
        </p:grpSpPr>
        <p:grpSp>
          <p:nvGrpSpPr>
            <p:cNvPr id="48144" name="Groupe 11"/>
            <p:cNvGrpSpPr>
              <a:grpSpLocks/>
            </p:cNvGrpSpPr>
            <p:nvPr/>
          </p:nvGrpSpPr>
          <p:grpSpPr bwMode="auto">
            <a:xfrm>
              <a:off x="5265754" y="3113473"/>
              <a:ext cx="3553505" cy="1746554"/>
              <a:chOff x="5265754" y="3113473"/>
              <a:chExt cx="3553505" cy="1746554"/>
            </a:xfrm>
          </p:grpSpPr>
          <p:pic>
            <p:nvPicPr>
              <p:cNvPr id="48146" name="Image 4"/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000000"/>
                  </a:clrFrom>
                  <a:clrTo>
                    <a:srgbClr val="000000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65754" y="3113473"/>
                <a:ext cx="2333002" cy="1746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8147" name="ZoneTexte 14"/>
              <p:cNvSpPr txBox="1">
                <a:spLocks noChangeArrowheads="1"/>
              </p:cNvSpPr>
              <p:nvPr/>
            </p:nvSpPr>
            <p:spPr bwMode="auto">
              <a:xfrm>
                <a:off x="7493242" y="3113473"/>
                <a:ext cx="1326017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fr-FR" sz="1800" b="1">
                    <a:solidFill>
                      <a:srgbClr val="0070C0"/>
                    </a:solidFill>
                  </a:rPr>
                  <a:t>Fragment Linking</a:t>
                </a:r>
              </a:p>
            </p:txBody>
          </p:sp>
        </p:grpSp>
        <p:sp>
          <p:nvSpPr>
            <p:cNvPr id="6" name="Ellipse 5"/>
            <p:cNvSpPr/>
            <p:nvPr/>
          </p:nvSpPr>
          <p:spPr>
            <a:xfrm>
              <a:off x="6377217" y="3178513"/>
              <a:ext cx="846299" cy="872484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10" name="Groupe 9"/>
          <p:cNvGrpSpPr>
            <a:grpSpLocks/>
          </p:cNvGrpSpPr>
          <p:nvPr/>
        </p:nvGrpSpPr>
        <p:grpSpPr bwMode="auto">
          <a:xfrm>
            <a:off x="1639888" y="1879600"/>
            <a:ext cx="2589212" cy="1319213"/>
            <a:chOff x="1639941" y="2931212"/>
            <a:chExt cx="2588845" cy="1319422"/>
          </a:xfrm>
        </p:grpSpPr>
        <p:pic>
          <p:nvPicPr>
            <p:cNvPr id="48142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7745" y="2931212"/>
              <a:ext cx="1711041" cy="13194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8143" name="ZoneTexte 8"/>
            <p:cNvSpPr txBox="1">
              <a:spLocks noChangeArrowheads="1"/>
            </p:cNvSpPr>
            <p:nvPr/>
          </p:nvSpPr>
          <p:spPr bwMode="auto">
            <a:xfrm>
              <a:off x="1639941" y="3187578"/>
              <a:ext cx="109482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1800" b="1">
                  <a:solidFill>
                    <a:srgbClr val="0070C0"/>
                  </a:solidFill>
                </a:rPr>
                <a:t>Peptide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1800" b="1">
                  <a:solidFill>
                    <a:srgbClr val="0070C0"/>
                  </a:solidFill>
                </a:rPr>
                <a:t>Folding</a:t>
              </a:r>
            </a:p>
          </p:txBody>
        </p:sp>
      </p:grpSp>
      <p:grpSp>
        <p:nvGrpSpPr>
          <p:cNvPr id="11" name="Groupe 10"/>
          <p:cNvGrpSpPr>
            <a:grpSpLocks/>
          </p:cNvGrpSpPr>
          <p:nvPr/>
        </p:nvGrpSpPr>
        <p:grpSpPr bwMode="auto">
          <a:xfrm>
            <a:off x="436563" y="3351213"/>
            <a:ext cx="3678237" cy="2454275"/>
            <a:chOff x="435836" y="4404093"/>
            <a:chExt cx="3679170" cy="2453495"/>
          </a:xfrm>
        </p:grpSpPr>
        <p:pic>
          <p:nvPicPr>
            <p:cNvPr id="48140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5244" y="4727259"/>
              <a:ext cx="2569762" cy="21303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8141" name="ZoneTexte 12"/>
            <p:cNvSpPr txBox="1">
              <a:spLocks noChangeArrowheads="1"/>
            </p:cNvSpPr>
            <p:nvPr/>
          </p:nvSpPr>
          <p:spPr bwMode="auto">
            <a:xfrm>
              <a:off x="435836" y="4404093"/>
              <a:ext cx="1805944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1800" b="1">
                  <a:solidFill>
                    <a:srgbClr val="0070C0"/>
                  </a:solidFill>
                </a:rPr>
                <a:t>Docking with Flexible Loops</a:t>
              </a:r>
            </a:p>
          </p:txBody>
        </p:sp>
      </p:grpSp>
      <p:grpSp>
        <p:nvGrpSpPr>
          <p:cNvPr id="16" name="Groupe 15"/>
          <p:cNvGrpSpPr>
            <a:grpSpLocks/>
          </p:cNvGrpSpPr>
          <p:nvPr/>
        </p:nvGrpSpPr>
        <p:grpSpPr bwMode="auto">
          <a:xfrm>
            <a:off x="4937125" y="4178300"/>
            <a:ext cx="3744913" cy="1563688"/>
            <a:chOff x="4937203" y="5230025"/>
            <a:chExt cx="3745323" cy="1564343"/>
          </a:xfrm>
        </p:grpSpPr>
        <p:pic>
          <p:nvPicPr>
            <p:cNvPr id="48138" name="Image 6" descr="all_poses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243" t="9021" r="16667"/>
            <a:stretch>
              <a:fillRect/>
            </a:stretch>
          </p:blipFill>
          <p:spPr bwMode="auto">
            <a:xfrm>
              <a:off x="4937203" y="5230025"/>
              <a:ext cx="1856363" cy="1564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8139" name="ZoneTexte 13"/>
            <p:cNvSpPr txBox="1">
              <a:spLocks noChangeArrowheads="1"/>
            </p:cNvSpPr>
            <p:nvPr/>
          </p:nvSpPr>
          <p:spPr bwMode="auto">
            <a:xfrm>
              <a:off x="6795780" y="5537625"/>
              <a:ext cx="1886746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1800" b="1">
                  <a:solidFill>
                    <a:srgbClr val="0070C0"/>
                  </a:solidFill>
                </a:rPr>
                <a:t>Simultaneous Docking of Several Ligands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530225"/>
            <a:ext cx="8229600" cy="6110288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en-US" altLang="fr-FR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Conclusions</a:t>
            </a:r>
            <a:endParaRPr lang="en-US" altLang="fr-F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  <a:p>
            <a:pPr lvl="1" algn="just">
              <a:defRPr/>
            </a:pPr>
            <a:r>
              <a:rPr lang="en-US" altLang="fr-FR" sz="2000" dirty="0" smtClean="0">
                <a:solidFill>
                  <a:srgbClr val="FF0000"/>
                </a:solidFill>
              </a:rPr>
              <a:t>Conformational Sampling is the Key Element for Understanding of Molecular Behavior</a:t>
            </a:r>
          </a:p>
          <a:p>
            <a:pPr lvl="1" algn="just">
              <a:defRPr/>
            </a:pPr>
            <a:r>
              <a:rPr lang="en-US" altLang="fr-FR" sz="2000" dirty="0" smtClean="0"/>
              <a:t>It may range from very simple to extremely difficult, to impossible</a:t>
            </a:r>
          </a:p>
          <a:p>
            <a:pPr lvl="1" algn="just">
              <a:defRPr/>
            </a:pPr>
            <a:r>
              <a:rPr lang="en-US" altLang="fr-FR" sz="2000" dirty="0" smtClean="0">
                <a:solidFill>
                  <a:srgbClr val="FF0000"/>
                </a:solidFill>
              </a:rPr>
              <a:t>If you don’t do it well, better don’t do it at all: empirical methods based on molecular topology only may be more accurate than 3D models based on wrong – or too few – conformations</a:t>
            </a:r>
          </a:p>
          <a:p>
            <a:pPr lvl="1" algn="just">
              <a:defRPr/>
            </a:pPr>
            <a:r>
              <a:rPr lang="en-US" altLang="fr-FR" sz="2000" dirty="0" smtClean="0"/>
              <a:t>Two main sources of errors: </a:t>
            </a:r>
            <a:r>
              <a:rPr lang="en-US" altLang="fr-FR" sz="2000" dirty="0" smtClean="0">
                <a:solidFill>
                  <a:srgbClr val="FF0000"/>
                </a:solidFill>
              </a:rPr>
              <a:t>A.) wrong calculated energy-geometry landscape (poor Force Field parameterization) and </a:t>
            </a:r>
            <a:r>
              <a:rPr lang="en-US" altLang="fr-FR" sz="2000" dirty="0" smtClean="0"/>
              <a:t>B.) – insufficient sampling! </a:t>
            </a:r>
          </a:p>
          <a:p>
            <a:pPr lvl="1" algn="just">
              <a:defRPr/>
            </a:pPr>
            <a:r>
              <a:rPr lang="en-US" altLang="fr-FR" sz="2000" dirty="0" smtClean="0">
                <a:solidFill>
                  <a:srgbClr val="FF0000"/>
                </a:solidFill>
              </a:rPr>
              <a:t>Docking is just a specific case of conformational sampling, involving at least two molecules: a binding “site” and one or more “ligands”</a:t>
            </a:r>
          </a:p>
          <a:p>
            <a:pPr lvl="1" algn="just">
              <a:defRPr/>
            </a:pPr>
            <a:r>
              <a:rPr lang="en-US" altLang="fr-FR" sz="2000" dirty="0" smtClean="0"/>
              <a:t>You will often hear that the knowledge of the “bioactive” conformer is paramount to understand binding. This is necessary, but sometimes not sufficient. </a:t>
            </a:r>
          </a:p>
          <a:p>
            <a:pPr lvl="1" algn="just">
              <a:defRPr/>
            </a:pPr>
            <a:r>
              <a:rPr lang="en-US" altLang="fr-FR" sz="2000" dirty="0">
                <a:solidFill>
                  <a:srgbClr val="FF0000"/>
                </a:solidFill>
              </a:rPr>
              <a:t>E</a:t>
            </a:r>
            <a:r>
              <a:rPr lang="en-US" altLang="fr-FR" sz="2000" dirty="0" smtClean="0">
                <a:solidFill>
                  <a:srgbClr val="FF0000"/>
                </a:solidFill>
              </a:rPr>
              <a:t>ntropic effects perversely insist on being important, in spite our inability to properly estimate them!</a:t>
            </a:r>
            <a:endParaRPr lang="en-US" altLang="fr-FR" sz="16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138113" y="223838"/>
            <a:ext cx="9005887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Torsions : the gateway to conformational sampling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fr-FR" sz="2800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Rotation around a bond impacts on interatomic distances, thus on energy!</a:t>
            </a:r>
          </a:p>
        </p:txBody>
      </p:sp>
      <p:pic>
        <p:nvPicPr>
          <p:cNvPr id="512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0788" y="2093913"/>
            <a:ext cx="5305425" cy="344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8" y="1589088"/>
            <a:ext cx="3552825" cy="445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38113" y="177800"/>
            <a:ext cx="9005887" cy="811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Torsions : the gateway to conformational sampling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fr-FR" sz="2800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Energy Surface with respect to two torsions....</a:t>
            </a:r>
          </a:p>
        </p:txBody>
      </p:sp>
      <p:pic>
        <p:nvPicPr>
          <p:cNvPr id="614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38" y="1176338"/>
            <a:ext cx="7954962" cy="545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138113" y="177800"/>
            <a:ext cx="9005887" cy="811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Torsions : the gateway to conformational sampling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fr-FR" sz="2800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Alternative Contour Plot representation</a:t>
            </a:r>
          </a:p>
        </p:txBody>
      </p:sp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84275"/>
            <a:ext cx="8945563" cy="537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38113" y="177800"/>
            <a:ext cx="90058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Key points on the energy surface...</a:t>
            </a:r>
            <a:endParaRPr lang="en-GB" altLang="fr-FR" sz="2800" baseline="-25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3" y="1266825"/>
            <a:ext cx="8101012" cy="506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138113" y="177800"/>
            <a:ext cx="9005887" cy="811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Valence angle bending helps release some strain…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fr-FR" sz="2800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Bond length oscillations mainly affect spectral properties</a:t>
            </a:r>
          </a:p>
        </p:txBody>
      </p:sp>
      <p:pic>
        <p:nvPicPr>
          <p:cNvPr id="10243" name="Imag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4938" y="1552575"/>
            <a:ext cx="3582987" cy="366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Éclair 1"/>
          <p:cNvSpPr/>
          <p:nvPr/>
        </p:nvSpPr>
        <p:spPr>
          <a:xfrm rot="19288193">
            <a:off x="3502025" y="1776413"/>
            <a:ext cx="1871663" cy="1319212"/>
          </a:xfrm>
          <a:prstGeom prst="lightningBolt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103188" y="74613"/>
            <a:ext cx="8901112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Energy: function of internal coordinates, which depend on Cartesian </a:t>
            </a:r>
            <a:r>
              <a:rPr lang="en-GB" altLang="fr-FR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x,y,z</a:t>
            </a:r>
            <a:endParaRPr lang="en-GB" altLang="fr-FR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213" y="1119188"/>
            <a:ext cx="6640512" cy="543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8687</TotalTime>
  <Words>2436</Words>
  <Application>Microsoft Office PowerPoint</Application>
  <PresentationFormat>Affichage à l'écran (4:3)</PresentationFormat>
  <Paragraphs>572</Paragraphs>
  <Slides>37</Slides>
  <Notes>31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37</vt:i4>
      </vt:variant>
    </vt:vector>
  </HeadingPairs>
  <TitlesOfParts>
    <vt:vector size="39" baseType="lpstr">
      <vt:lpstr>Modèle par défaut</vt:lpstr>
      <vt:lpstr>Équation</vt:lpstr>
      <vt:lpstr>Conformational Sampling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The Challenge…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DEMO: out-of-box sampling tools - vegaZZ</vt:lpstr>
      <vt:lpstr>Présentation PowerPoint</vt:lpstr>
      <vt:lpstr>Présentation PowerPoint</vt:lpstr>
      <vt:lpstr>Présentation PowerPoint</vt:lpstr>
      <vt:lpstr>Interaction Fingerprints to check for redundancy</vt:lpstr>
      <vt:lpstr>Genetic Algorithms: Chance, Selection &amp; the Coin Flipper’s bet!</vt:lpstr>
      <vt:lpstr>Selection is the Key!</vt:lpstr>
      <vt:lpstr>GRID 5000-based ‘Planetary’ Model</vt:lpstr>
      <vt:lpstr>Essential: you do not NEED to stick to torsions: Genetic Operators in Fully Flexible Mode (S4MPLE)</vt:lpstr>
      <vt:lpstr>Evolutionary Computing allows a unified approach to conformational sampling…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Ensemble-Based Force Field Fitting Procedure?</dc:title>
  <dc:creator>emi</dc:creator>
  <cp:lastModifiedBy>dragos</cp:lastModifiedBy>
  <cp:revision>336</cp:revision>
  <dcterms:created xsi:type="dcterms:W3CDTF">2005-05-30T09:05:07Z</dcterms:created>
  <dcterms:modified xsi:type="dcterms:W3CDTF">2014-06-16T08:00:24Z</dcterms:modified>
</cp:coreProperties>
</file>